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89" r:id="rId12"/>
    <p:sldId id="290" r:id="rId13"/>
    <p:sldId id="266" r:id="rId14"/>
    <p:sldId id="267" r:id="rId15"/>
    <p:sldId id="268" r:id="rId16"/>
    <p:sldId id="269" r:id="rId17"/>
    <p:sldId id="271" r:id="rId18"/>
    <p:sldId id="270" r:id="rId19"/>
    <p:sldId id="281" r:id="rId20"/>
    <p:sldId id="286" r:id="rId21"/>
    <p:sldId id="273" r:id="rId22"/>
    <p:sldId id="287" r:id="rId23"/>
    <p:sldId id="274" r:id="rId24"/>
    <p:sldId id="278" r:id="rId25"/>
    <p:sldId id="275" r:id="rId26"/>
    <p:sldId id="276" r:id="rId27"/>
    <p:sldId id="27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500" autoAdjust="0"/>
  </p:normalViewPr>
  <p:slideViewPr>
    <p:cSldViewPr>
      <p:cViewPr>
        <p:scale>
          <a:sx n="70" d="100"/>
          <a:sy n="70" d="100"/>
        </p:scale>
        <p:origin x="-1386" y="-1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3636B6-F9DB-41C1-BB23-D95C03E04481}" type="datetimeFigureOut">
              <a:rPr lang="en-US" smtClean="0"/>
              <a:pPr/>
              <a:t>8/4/2014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42E22C-EE86-4ABD-94EA-71C76AE6517E}" type="slidenum">
              <a:rPr lang="en-US" smtClean="0"/>
              <a:pPr/>
              <a:t>‹#›</a:t>
            </a:fld>
            <a:endParaRPr lang="en-US"/>
          </a:p>
        </p:txBody>
      </p:sp>
    </p:spTree>
    <p:extLst>
      <p:ext uri="{BB962C8B-B14F-4D97-AF65-F5344CB8AC3E}">
        <p14:creationId xmlns:p14="http://schemas.microsoft.com/office/powerpoint/2010/main" val="415953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42E22C-EE86-4ABD-94EA-71C76AE6517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42E22C-EE86-4ABD-94EA-71C76AE6517E}"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42E22C-EE86-4ABD-94EA-71C76AE6517E}"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885D66-03CA-4C45-AE44-8057B07E6899}"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85D66-03CA-4C45-AE44-8057B07E6899}"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85D66-03CA-4C45-AE44-8057B07E6899}"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85D66-03CA-4C45-AE44-8057B07E6899}"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85D66-03CA-4C45-AE44-8057B07E6899}"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885D66-03CA-4C45-AE44-8057B07E6899}"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885D66-03CA-4C45-AE44-8057B07E6899}" type="datetimeFigureOut">
              <a:rPr lang="en-US" smtClean="0"/>
              <a:pPr/>
              <a:t>8/4/2014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885D66-03CA-4C45-AE44-8057B07E6899}" type="datetimeFigureOut">
              <a:rPr lang="en-US" smtClean="0"/>
              <a:pPr/>
              <a:t>8/4/2014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85D66-03CA-4C45-AE44-8057B07E6899}" type="datetimeFigureOut">
              <a:rPr lang="en-US" smtClean="0"/>
              <a:pPr/>
              <a:t>8/4/2014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85D66-03CA-4C45-AE44-8057B07E6899}"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85D66-03CA-4C45-AE44-8057B07E6899}"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CBB17-8A0E-4697-92BC-2A92933C8B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85D66-03CA-4C45-AE44-8057B07E6899}" type="datetimeFigureOut">
              <a:rPr lang="en-US" smtClean="0"/>
              <a:pPr/>
              <a:t>8/4/2014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CBB17-8A0E-4697-92BC-2A92933C8BD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stream.jpg"/>
          <p:cNvPicPr>
            <a:picLocks noChangeAspect="1"/>
          </p:cNvPicPr>
          <p:nvPr/>
        </p:nvPicPr>
        <p:blipFill>
          <a:blip r:embed="rId3" cstate="print"/>
          <a:srcRect t="18339" b="31646"/>
          <a:stretch>
            <a:fillRect/>
          </a:stretch>
        </p:blipFill>
        <p:spPr>
          <a:xfrm>
            <a:off x="0" y="0"/>
            <a:ext cx="9144000" cy="6858000"/>
          </a:xfrm>
          <a:prstGeom prst="rect">
            <a:avLst/>
          </a:prstGeom>
        </p:spPr>
      </p:pic>
      <p:sp>
        <p:nvSpPr>
          <p:cNvPr id="2" name="Title 1"/>
          <p:cNvSpPr>
            <a:spLocks noGrp="1"/>
          </p:cNvSpPr>
          <p:nvPr>
            <p:ph type="ctrTitle"/>
          </p:nvPr>
        </p:nvSpPr>
        <p:spPr>
          <a:xfrm>
            <a:off x="609600" y="4191000"/>
            <a:ext cx="7772400" cy="1470025"/>
          </a:xfrm>
        </p:spPr>
        <p:txBody>
          <a:bodyPr/>
          <a:lstStyle/>
          <a:p>
            <a:r>
              <a:rPr lang="en-US" sz="3200" b="1" dirty="0" smtClean="0">
                <a:solidFill>
                  <a:srgbClr val="FFC000"/>
                </a:solidFill>
                <a:latin typeface="Comic Sans MS" pitchFamily="66" charset="0"/>
              </a:rPr>
              <a:t>Welcome to HCC’s</a:t>
            </a:r>
            <a:r>
              <a:rPr lang="en-US" b="1" dirty="0" smtClean="0">
                <a:solidFill>
                  <a:srgbClr val="FFC000"/>
                </a:solidFill>
              </a:rPr>
              <a:t/>
            </a:r>
            <a:br>
              <a:rPr lang="en-US" b="1" dirty="0" smtClean="0">
                <a:solidFill>
                  <a:srgbClr val="FFC000"/>
                </a:solidFill>
              </a:rPr>
            </a:br>
            <a:r>
              <a:rPr lang="en-US" b="1" i="1" dirty="0" smtClean="0">
                <a:solidFill>
                  <a:srgbClr val="FFC000"/>
                </a:solidFill>
                <a:latin typeface="Comic Sans MS" pitchFamily="66" charset="0"/>
              </a:rPr>
              <a:t>KLINEFELTER FARM</a:t>
            </a:r>
            <a:endParaRPr lang="en-US" b="1" i="1" dirty="0">
              <a:solidFill>
                <a:srgbClr val="FFC000"/>
              </a:solidFill>
              <a:latin typeface="Comic Sans MS" pitchFamily="66" charset="0"/>
            </a:endParaRPr>
          </a:p>
        </p:txBody>
      </p:sp>
      <p:sp>
        <p:nvSpPr>
          <p:cNvPr id="3" name="Subtitle 2"/>
          <p:cNvSpPr>
            <a:spLocks noGrp="1"/>
          </p:cNvSpPr>
          <p:nvPr>
            <p:ph type="subTitle" idx="1"/>
          </p:nvPr>
        </p:nvSpPr>
        <p:spPr>
          <a:xfrm>
            <a:off x="1371600" y="5715000"/>
            <a:ext cx="6400800" cy="762000"/>
          </a:xfrm>
        </p:spPr>
        <p:txBody>
          <a:bodyPr>
            <a:normAutofit/>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A Living Classroom</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38200" y="0"/>
            <a:ext cx="7772400" cy="936625"/>
          </a:xfrm>
        </p:spPr>
        <p:txBody>
          <a:bodyPr>
            <a:normAutofit/>
          </a:bodyPr>
          <a:lstStyle/>
          <a:p>
            <a:r>
              <a:rPr lang="en-US" sz="3200" b="1" dirty="0" smtClean="0">
                <a:solidFill>
                  <a:srgbClr val="FFC000"/>
                </a:solidFill>
                <a:effectLst>
                  <a:outerShdw blurRad="38100" dist="38100" dir="2700000" algn="tl">
                    <a:srgbClr val="000000">
                      <a:alpha val="43137"/>
                    </a:srgbClr>
                  </a:outerShdw>
                </a:effectLst>
                <a:latin typeface="Comic Sans MS" pitchFamily="66" charset="0"/>
              </a:rPr>
              <a:t>SITE PLAN</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496" y="685800"/>
            <a:ext cx="5465009" cy="6019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38200" y="0"/>
            <a:ext cx="7772400" cy="936625"/>
          </a:xfrm>
        </p:spPr>
        <p:txBody>
          <a:bodyPr>
            <a:normAutofit/>
          </a:bodyPr>
          <a:lstStyle/>
          <a:p>
            <a:r>
              <a:rPr lang="en-US" sz="3200" b="1" dirty="0" smtClean="0">
                <a:solidFill>
                  <a:srgbClr val="FFC000"/>
                </a:solidFill>
                <a:effectLst>
                  <a:outerShdw blurRad="38100" dist="38100" dir="2700000" algn="tl">
                    <a:srgbClr val="000000">
                      <a:alpha val="43137"/>
                    </a:srgbClr>
                  </a:outerShdw>
                </a:effectLst>
                <a:latin typeface="Comic Sans MS" pitchFamily="66" charset="0"/>
              </a:rPr>
              <a:t>SITE PLAN</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496" y="685800"/>
            <a:ext cx="5465009" cy="6019799"/>
          </a:xfrm>
          <a:prstGeom prst="rect">
            <a:avLst/>
          </a:prstGeom>
        </p:spPr>
      </p:pic>
    </p:spTree>
    <p:extLst>
      <p:ext uri="{BB962C8B-B14F-4D97-AF65-F5344CB8AC3E}">
        <p14:creationId xmlns:p14="http://schemas.microsoft.com/office/powerpoint/2010/main" val="562989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38200" y="0"/>
            <a:ext cx="7772400" cy="936625"/>
          </a:xfrm>
        </p:spPr>
        <p:txBody>
          <a:bodyPr>
            <a:normAutofit/>
          </a:bodyPr>
          <a:lstStyle/>
          <a:p>
            <a:r>
              <a:rPr lang="en-US" sz="3200" b="1" dirty="0" smtClean="0">
                <a:solidFill>
                  <a:srgbClr val="FFC000"/>
                </a:solidFill>
                <a:effectLst>
                  <a:outerShdw blurRad="38100" dist="38100" dir="2700000" algn="tl">
                    <a:srgbClr val="000000">
                      <a:alpha val="43137"/>
                    </a:srgbClr>
                  </a:outerShdw>
                </a:effectLst>
                <a:latin typeface="Comic Sans MS" pitchFamily="66" charset="0"/>
              </a:rPr>
              <a:t>SITE PLAN</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496" y="685800"/>
            <a:ext cx="5465008" cy="6019798"/>
          </a:xfrm>
          <a:prstGeom prst="rect">
            <a:avLst/>
          </a:prstGeom>
        </p:spPr>
      </p:pic>
    </p:spTree>
    <p:extLst>
      <p:ext uri="{BB962C8B-B14F-4D97-AF65-F5344CB8AC3E}">
        <p14:creationId xmlns:p14="http://schemas.microsoft.com/office/powerpoint/2010/main" val="4054150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2849.JPG"/>
          <p:cNvPicPr>
            <a:picLocks noChangeAspect="1"/>
          </p:cNvPicPr>
          <p:nvPr/>
        </p:nvPicPr>
        <p:blipFill>
          <a:blip r:embed="rId2" cstate="print"/>
          <a:srcRect l="2214" r="9229"/>
          <a:stretch>
            <a:fillRect/>
          </a:stretch>
        </p:blipFill>
        <p:spPr>
          <a:xfrm>
            <a:off x="1979" y="-7917"/>
            <a:ext cx="9144000" cy="6858000"/>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THE BARN </a:t>
            </a:r>
            <a:br>
              <a:rPr lang="en-US" b="1" dirty="0" smtClean="0">
                <a:solidFill>
                  <a:srgbClr val="FFC000"/>
                </a:solidFill>
                <a:effectLst>
                  <a:outerShdw blurRad="38100" dist="38100" dir="2700000" algn="tl">
                    <a:srgbClr val="000000">
                      <a:alpha val="43137"/>
                    </a:srgbClr>
                  </a:outerShdw>
                </a:effectLst>
                <a:latin typeface="Comic Sans MS" pitchFamily="66" charset="0"/>
              </a:rPr>
            </a:br>
            <a:r>
              <a:rPr lang="en-US" b="1" dirty="0" smtClean="0">
                <a:solidFill>
                  <a:srgbClr val="FFC000"/>
                </a:solidFill>
                <a:effectLst>
                  <a:outerShdw blurRad="38100" dist="38100" dir="2700000" algn="tl">
                    <a:srgbClr val="000000">
                      <a:alpha val="43137"/>
                    </a:srgbClr>
                  </a:outerShdw>
                </a:effectLst>
                <a:latin typeface="Comic Sans MS" pitchFamily="66" charset="0"/>
              </a:rPr>
              <a:t>CONFERENCE CENTER</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6" name="Content Placeholder 5"/>
          <p:cNvSpPr>
            <a:spLocks noGrp="1"/>
          </p:cNvSpPr>
          <p:nvPr>
            <p:ph idx="1"/>
          </p:nvPr>
        </p:nvSpPr>
        <p:spPr>
          <a:xfrm>
            <a:off x="533400" y="3886200"/>
            <a:ext cx="8229600" cy="2967318"/>
          </a:xfrm>
        </p:spPr>
        <p:txBody>
          <a:bodyPr>
            <a:normAutofit fontScale="92500"/>
          </a:bodyPr>
          <a:lstStyle/>
          <a:p>
            <a:r>
              <a:rPr lang="en-US" sz="2400" b="1" dirty="0" smtClean="0">
                <a:solidFill>
                  <a:srgbClr val="FFC000"/>
                </a:solidFill>
                <a:effectLst>
                  <a:outerShdw blurRad="38100" dist="38100" dir="2700000" algn="tl">
                    <a:srgbClr val="000000">
                      <a:alpha val="43137"/>
                    </a:srgbClr>
                  </a:outerShdw>
                </a:effectLst>
                <a:latin typeface="Comic Sans MS" pitchFamily="66" charset="0"/>
              </a:rPr>
              <a:t>Renovation completed in 2012</a:t>
            </a:r>
          </a:p>
          <a:p>
            <a:r>
              <a:rPr lang="en-US" sz="2400" b="1" dirty="0" smtClean="0">
                <a:solidFill>
                  <a:srgbClr val="FFC000"/>
                </a:solidFill>
                <a:effectLst>
                  <a:outerShdw blurRad="38100" dist="38100" dir="2700000" algn="tl">
                    <a:srgbClr val="000000">
                      <a:alpha val="43137"/>
                    </a:srgbClr>
                  </a:outerShdw>
                </a:effectLst>
                <a:latin typeface="Comic Sans MS" pitchFamily="66" charset="0"/>
              </a:rPr>
              <a:t>Funded totally by a gift from the Gloria </a:t>
            </a:r>
            <a:r>
              <a:rPr lang="en-US" sz="2400" b="1" dirty="0" err="1" smtClean="0">
                <a:solidFill>
                  <a:srgbClr val="FFC000"/>
                </a:solidFill>
                <a:effectLst>
                  <a:outerShdw blurRad="38100" dist="38100" dir="2700000" algn="tl">
                    <a:srgbClr val="000000">
                      <a:alpha val="43137"/>
                    </a:srgbClr>
                  </a:outerShdw>
                </a:effectLst>
                <a:latin typeface="Comic Sans MS" pitchFamily="66" charset="0"/>
              </a:rPr>
              <a:t>Plamann</a:t>
            </a:r>
            <a:r>
              <a:rPr lang="en-US" sz="2400" b="1" dirty="0" smtClean="0">
                <a:solidFill>
                  <a:srgbClr val="FFC000"/>
                </a:solidFill>
                <a:effectLst>
                  <a:outerShdw blurRad="38100" dist="38100" dir="2700000" algn="tl">
                    <a:srgbClr val="000000">
                      <a:alpha val="43137"/>
                    </a:srgbClr>
                  </a:outerShdw>
                </a:effectLst>
                <a:latin typeface="Comic Sans MS" pitchFamily="66" charset="0"/>
              </a:rPr>
              <a:t> Trust and farm income</a:t>
            </a:r>
          </a:p>
          <a:p>
            <a:r>
              <a:rPr lang="en-US" sz="2400" b="1" dirty="0" smtClean="0">
                <a:solidFill>
                  <a:srgbClr val="FFC000"/>
                </a:solidFill>
                <a:effectLst>
                  <a:outerShdw blurRad="38100" dist="38100" dir="2700000" algn="tl">
                    <a:srgbClr val="000000">
                      <a:alpha val="43137"/>
                    </a:srgbClr>
                  </a:outerShdw>
                </a:effectLst>
                <a:latin typeface="Comic Sans MS" pitchFamily="66" charset="0"/>
              </a:rPr>
              <a:t>Winner of 2012 American Institute of Architecture</a:t>
            </a:r>
          </a:p>
          <a:p>
            <a:pPr marL="457200" lvl="1" indent="0">
              <a:buNone/>
            </a:pPr>
            <a:r>
              <a:rPr lang="en-US" sz="2400" b="1" dirty="0" smtClean="0">
                <a:solidFill>
                  <a:srgbClr val="FFC000"/>
                </a:solidFill>
                <a:effectLst>
                  <a:outerShdw blurRad="38100" dist="38100" dir="2700000" algn="tl">
                    <a:srgbClr val="000000">
                      <a:alpha val="43137"/>
                    </a:srgbClr>
                  </a:outerShdw>
                </a:effectLst>
                <a:latin typeface="Comic Sans MS" pitchFamily="66" charset="0"/>
              </a:rPr>
              <a:t>  Kansas City Chapter “Design Hero” award</a:t>
            </a:r>
          </a:p>
          <a:p>
            <a:pPr lvl="0"/>
            <a:r>
              <a:rPr lang="en-US" sz="2400" b="1" dirty="0">
                <a:solidFill>
                  <a:srgbClr val="FFC000"/>
                </a:solidFill>
                <a:effectLst>
                  <a:outerShdw blurRad="38100" dist="38100" dir="2700000" algn="tl">
                    <a:srgbClr val="000000">
                      <a:alpha val="43137"/>
                    </a:srgbClr>
                  </a:outerShdw>
                </a:effectLst>
                <a:latin typeface="Comic Sans MS" pitchFamily="66" charset="0"/>
              </a:rPr>
              <a:t>Used for educational and agricultural meetings</a:t>
            </a:r>
          </a:p>
          <a:p>
            <a:pPr lvl="0"/>
            <a:r>
              <a:rPr lang="en-US" sz="2400" b="1" dirty="0" smtClean="0">
                <a:solidFill>
                  <a:srgbClr val="FFC000"/>
                </a:solidFill>
                <a:effectLst>
                  <a:outerShdw blurRad="38100" dist="38100" dir="2700000" algn="tl">
                    <a:srgbClr val="000000">
                      <a:alpha val="43137"/>
                    </a:srgbClr>
                  </a:outerShdw>
                </a:effectLst>
                <a:latin typeface="Comic Sans MS" pitchFamily="66" charset="0"/>
              </a:rPr>
              <a:t>Seating </a:t>
            </a:r>
            <a:r>
              <a:rPr lang="en-US" sz="2400" b="1" dirty="0">
                <a:solidFill>
                  <a:srgbClr val="FFC000"/>
                </a:solidFill>
                <a:effectLst>
                  <a:outerShdw blurRad="38100" dist="38100" dir="2700000" algn="tl">
                    <a:srgbClr val="000000">
                      <a:alpha val="43137"/>
                    </a:srgbClr>
                  </a:outerShdw>
                </a:effectLst>
                <a:latin typeface="Comic Sans MS" pitchFamily="66" charset="0"/>
              </a:rPr>
              <a:t>capacity of 130</a:t>
            </a:r>
          </a:p>
          <a:p>
            <a:pPr marL="457200" lvl="1" indent="0">
              <a:buNone/>
            </a:pPr>
            <a:endParaRPr lang="en-US" sz="2400" dirty="0" smtClean="0">
              <a:solidFill>
                <a:srgbClr val="FFC000"/>
              </a:solidFill>
              <a:effectLst>
                <a:outerShdw blurRad="38100" dist="38100" dir="2700000" algn="tl">
                  <a:srgbClr val="000000">
                    <a:alpha val="43137"/>
                  </a:srgbClr>
                </a:outerShdw>
              </a:effectLst>
              <a:latin typeface="Comic Sans MS" pitchFamily="66" charset="0"/>
            </a:endParaRPr>
          </a:p>
          <a:p>
            <a:endParaRPr lang="en-US" dirty="0">
              <a:solidFill>
                <a:srgbClr val="FFFF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28600"/>
            <a:ext cx="4419600" cy="1470025"/>
          </a:xfrm>
        </p:spPr>
        <p:txBody>
          <a:bodyPr/>
          <a:lstStyle/>
          <a:p>
            <a:r>
              <a:rPr lang="en-US" dirty="0" smtClean="0">
                <a:solidFill>
                  <a:srgbClr val="FFC000"/>
                </a:solidFill>
                <a:latin typeface="Comic Sans MS" pitchFamily="66" charset="0"/>
              </a:rPr>
              <a:t>BEFORE</a:t>
            </a:r>
            <a:endParaRPr lang="en-US" dirty="0">
              <a:solidFill>
                <a:srgbClr val="FFC000"/>
              </a:solidFill>
              <a:latin typeface="Comic Sans MS" pitchFamily="66" charset="0"/>
            </a:endParaRPr>
          </a:p>
        </p:txBody>
      </p:sp>
      <p:pic>
        <p:nvPicPr>
          <p:cNvPr id="4" name="Picture 3" descr="DSC_0238.JPG"/>
          <p:cNvPicPr>
            <a:picLocks noChangeAspect="1"/>
          </p:cNvPicPr>
          <p:nvPr/>
        </p:nvPicPr>
        <p:blipFill>
          <a:blip r:embed="rId2" cstate="print"/>
          <a:stretch>
            <a:fillRect/>
          </a:stretch>
        </p:blipFill>
        <p:spPr>
          <a:xfrm>
            <a:off x="6477000" y="4800600"/>
            <a:ext cx="2286000" cy="1518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_0242.JPG"/>
          <p:cNvPicPr>
            <a:picLocks noChangeAspect="1"/>
          </p:cNvPicPr>
          <p:nvPr/>
        </p:nvPicPr>
        <p:blipFill>
          <a:blip r:embed="rId3" cstate="print"/>
          <a:stretch>
            <a:fillRect/>
          </a:stretch>
        </p:blipFill>
        <p:spPr>
          <a:xfrm>
            <a:off x="3733800" y="4800600"/>
            <a:ext cx="2286000" cy="151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_0245.JPG"/>
          <p:cNvPicPr>
            <a:picLocks noChangeAspect="1"/>
          </p:cNvPicPr>
          <p:nvPr/>
        </p:nvPicPr>
        <p:blipFill>
          <a:blip r:embed="rId4" cstate="print"/>
          <a:stretch>
            <a:fillRect/>
          </a:stretch>
        </p:blipFill>
        <p:spPr>
          <a:xfrm>
            <a:off x="914400" y="4800600"/>
            <a:ext cx="2294562"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P1010688.JPG"/>
          <p:cNvPicPr>
            <a:picLocks noChangeAspect="1"/>
          </p:cNvPicPr>
          <p:nvPr/>
        </p:nvPicPr>
        <p:blipFill>
          <a:blip r:embed="rId5" cstate="print"/>
          <a:stretch>
            <a:fillRect/>
          </a:stretch>
        </p:blipFill>
        <p:spPr>
          <a:xfrm>
            <a:off x="914400" y="914400"/>
            <a:ext cx="2133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P1010702.JPG"/>
          <p:cNvPicPr>
            <a:picLocks noChangeAspect="1"/>
          </p:cNvPicPr>
          <p:nvPr/>
        </p:nvPicPr>
        <p:blipFill>
          <a:blip r:embed="rId6" cstate="print"/>
          <a:stretch>
            <a:fillRect/>
          </a:stretch>
        </p:blipFill>
        <p:spPr>
          <a:xfrm>
            <a:off x="3810000" y="914400"/>
            <a:ext cx="2133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P1010704.JPG"/>
          <p:cNvPicPr>
            <a:picLocks noChangeAspect="1"/>
          </p:cNvPicPr>
          <p:nvPr/>
        </p:nvPicPr>
        <p:blipFill>
          <a:blip r:embed="rId7" cstate="print"/>
          <a:stretch>
            <a:fillRect/>
          </a:stretch>
        </p:blipFill>
        <p:spPr>
          <a:xfrm>
            <a:off x="6477000" y="914400"/>
            <a:ext cx="2159000" cy="161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P1010712.JPG"/>
          <p:cNvPicPr>
            <a:picLocks noChangeAspect="1"/>
          </p:cNvPicPr>
          <p:nvPr/>
        </p:nvPicPr>
        <p:blipFill>
          <a:blip r:embed="rId8" cstate="print"/>
          <a:stretch>
            <a:fillRect/>
          </a:stretch>
        </p:blipFill>
        <p:spPr>
          <a:xfrm>
            <a:off x="914400" y="2819400"/>
            <a:ext cx="22352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P1010706.JPG"/>
          <p:cNvPicPr>
            <a:picLocks noChangeAspect="1"/>
          </p:cNvPicPr>
          <p:nvPr/>
        </p:nvPicPr>
        <p:blipFill>
          <a:blip r:embed="rId9" cstate="print"/>
          <a:stretch>
            <a:fillRect/>
          </a:stretch>
        </p:blipFill>
        <p:spPr>
          <a:xfrm>
            <a:off x="3733800" y="2819400"/>
            <a:ext cx="22352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P1010713.JPG"/>
          <p:cNvPicPr>
            <a:picLocks noChangeAspect="1"/>
          </p:cNvPicPr>
          <p:nvPr/>
        </p:nvPicPr>
        <p:blipFill>
          <a:blip r:embed="rId10" cstate="print"/>
          <a:stretch>
            <a:fillRect/>
          </a:stretch>
        </p:blipFill>
        <p:spPr>
          <a:xfrm>
            <a:off x="6477000" y="2819400"/>
            <a:ext cx="22352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3352800" cy="1143000"/>
          </a:xfrm>
        </p:spPr>
        <p:txBody>
          <a:bodyPr/>
          <a:lstStyle/>
          <a:p>
            <a:r>
              <a:rPr lang="en-US" dirty="0" smtClean="0">
                <a:solidFill>
                  <a:srgbClr val="FFC000"/>
                </a:solidFill>
                <a:effectLst>
                  <a:outerShdw blurRad="38100" dist="38100" dir="2700000" algn="tl">
                    <a:srgbClr val="000000">
                      <a:alpha val="43137"/>
                    </a:srgbClr>
                  </a:outerShdw>
                </a:effectLst>
                <a:latin typeface="Comic Sans MS" pitchFamily="66" charset="0"/>
              </a:rPr>
              <a:t>AFTER</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descr="DSC_2832.JPG"/>
          <p:cNvPicPr>
            <a:picLocks noChangeAspect="1"/>
          </p:cNvPicPr>
          <p:nvPr/>
        </p:nvPicPr>
        <p:blipFill>
          <a:blip r:embed="rId2" cstate="print"/>
          <a:stretch>
            <a:fillRect/>
          </a:stretch>
        </p:blipFill>
        <p:spPr>
          <a:xfrm>
            <a:off x="3581400" y="1219200"/>
            <a:ext cx="2209800" cy="1467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_2756.JPG"/>
          <p:cNvPicPr>
            <a:picLocks noChangeAspect="1"/>
          </p:cNvPicPr>
          <p:nvPr/>
        </p:nvPicPr>
        <p:blipFill>
          <a:blip r:embed="rId3" cstate="print"/>
          <a:stretch>
            <a:fillRect/>
          </a:stretch>
        </p:blipFill>
        <p:spPr>
          <a:xfrm>
            <a:off x="6400800" y="1219200"/>
            <a:ext cx="2209800" cy="1467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_2860.JPG"/>
          <p:cNvPicPr>
            <a:picLocks noChangeAspect="1"/>
          </p:cNvPicPr>
          <p:nvPr/>
        </p:nvPicPr>
        <p:blipFill>
          <a:blip r:embed="rId4" cstate="print"/>
          <a:stretch>
            <a:fillRect/>
          </a:stretch>
        </p:blipFill>
        <p:spPr>
          <a:xfrm>
            <a:off x="685800" y="1219200"/>
            <a:ext cx="2277438" cy="1512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DSC_2759.JPG"/>
          <p:cNvPicPr>
            <a:picLocks noChangeAspect="1"/>
          </p:cNvPicPr>
          <p:nvPr/>
        </p:nvPicPr>
        <p:blipFill>
          <a:blip r:embed="rId5" cstate="print"/>
          <a:stretch>
            <a:fillRect/>
          </a:stretch>
        </p:blipFill>
        <p:spPr>
          <a:xfrm>
            <a:off x="685800" y="3124200"/>
            <a:ext cx="2286000" cy="151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DSC_2859.JPG"/>
          <p:cNvPicPr>
            <a:picLocks noChangeAspect="1"/>
          </p:cNvPicPr>
          <p:nvPr/>
        </p:nvPicPr>
        <p:blipFill>
          <a:blip r:embed="rId6" cstate="print"/>
          <a:stretch>
            <a:fillRect/>
          </a:stretch>
        </p:blipFill>
        <p:spPr>
          <a:xfrm>
            <a:off x="3581400" y="3124200"/>
            <a:ext cx="2294562"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6693.jpg"/>
          <p:cNvPicPr>
            <a:picLocks noChangeAspect="1"/>
          </p:cNvPicPr>
          <p:nvPr/>
        </p:nvPicPr>
        <p:blipFill>
          <a:blip r:embed="rId7" cstate="print"/>
          <a:stretch>
            <a:fillRect/>
          </a:stretch>
        </p:blipFill>
        <p:spPr>
          <a:xfrm>
            <a:off x="685800" y="4953000"/>
            <a:ext cx="2324100" cy="154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Klinefelter Barn Oct 2012 8.jpg"/>
          <p:cNvPicPr>
            <a:picLocks noChangeAspect="1"/>
          </p:cNvPicPr>
          <p:nvPr/>
        </p:nvPicPr>
        <p:blipFill>
          <a:blip r:embed="rId8" cstate="print"/>
          <a:srcRect l="10986" r="6616"/>
          <a:stretch>
            <a:fillRect/>
          </a:stretch>
        </p:blipFill>
        <p:spPr>
          <a:xfrm>
            <a:off x="6400800" y="3124200"/>
            <a:ext cx="2286000" cy="1528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G_6667.jpg"/>
          <p:cNvPicPr>
            <a:picLocks noChangeAspect="1"/>
          </p:cNvPicPr>
          <p:nvPr/>
        </p:nvPicPr>
        <p:blipFill>
          <a:blip r:embed="rId9" cstate="print"/>
          <a:srcRect l="3226"/>
          <a:stretch>
            <a:fillRect/>
          </a:stretch>
        </p:blipFill>
        <p:spPr>
          <a:xfrm>
            <a:off x="3581400" y="4953000"/>
            <a:ext cx="2286000" cy="157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IMG_6660.jpg"/>
          <p:cNvPicPr>
            <a:picLocks noChangeAspect="1"/>
          </p:cNvPicPr>
          <p:nvPr/>
        </p:nvPicPr>
        <p:blipFill>
          <a:blip r:embed="rId10" cstate="print"/>
          <a:stretch>
            <a:fillRect/>
          </a:stretch>
        </p:blipFill>
        <p:spPr>
          <a:xfrm>
            <a:off x="6400800" y="4953000"/>
            <a:ext cx="2362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47002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FLORA AND FAUNA</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5" name="Picture 4" descr="CDY_0008.JPG"/>
          <p:cNvPicPr>
            <a:picLocks noChangeAspect="1"/>
          </p:cNvPicPr>
          <p:nvPr/>
        </p:nvPicPr>
        <p:blipFill>
          <a:blip r:embed="rId2" cstate="print"/>
          <a:srcRect t="38667" r="58000" b="21333"/>
          <a:stretch>
            <a:fillRect/>
          </a:stretch>
        </p:blipFill>
        <p:spPr>
          <a:xfrm>
            <a:off x="3502079" y="1219200"/>
            <a:ext cx="2253081"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DYi0005.JPG"/>
          <p:cNvPicPr>
            <a:picLocks noChangeAspect="1"/>
          </p:cNvPicPr>
          <p:nvPr/>
        </p:nvPicPr>
        <p:blipFill>
          <a:blip r:embed="rId3" cstate="print"/>
          <a:srcRect t="38462" r="25000" b="10256"/>
          <a:stretch>
            <a:fillRect/>
          </a:stretch>
        </p:blipFill>
        <p:spPr>
          <a:xfrm>
            <a:off x="6182258" y="1219199"/>
            <a:ext cx="2494483"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P1010876.JPG"/>
          <p:cNvPicPr>
            <a:picLocks noChangeAspect="1"/>
          </p:cNvPicPr>
          <p:nvPr/>
        </p:nvPicPr>
        <p:blipFill>
          <a:blip r:embed="rId4" cstate="print"/>
          <a:stretch>
            <a:fillRect/>
          </a:stretch>
        </p:blipFill>
        <p:spPr>
          <a:xfrm>
            <a:off x="3555723" y="3124200"/>
            <a:ext cx="2145792"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DSC_0235.JPG"/>
          <p:cNvPicPr>
            <a:picLocks noChangeAspect="1"/>
          </p:cNvPicPr>
          <p:nvPr/>
        </p:nvPicPr>
        <p:blipFill>
          <a:blip r:embed="rId5" cstate="print"/>
          <a:stretch>
            <a:fillRect/>
          </a:stretch>
        </p:blipFill>
        <p:spPr>
          <a:xfrm>
            <a:off x="426771" y="5016191"/>
            <a:ext cx="2423057" cy="160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Turkeys.jpg"/>
          <p:cNvPicPr>
            <a:picLocks noChangeAspect="1"/>
          </p:cNvPicPr>
          <p:nvPr/>
        </p:nvPicPr>
        <p:blipFill>
          <a:blip r:embed="rId6" cstate="print"/>
          <a:srcRect t="15556"/>
          <a:stretch>
            <a:fillRect/>
          </a:stretch>
        </p:blipFill>
        <p:spPr>
          <a:xfrm>
            <a:off x="381000" y="1219199"/>
            <a:ext cx="2514600" cy="153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11 point.jpg"/>
          <p:cNvPicPr>
            <a:picLocks noChangeAspect="1"/>
          </p:cNvPicPr>
          <p:nvPr/>
        </p:nvPicPr>
        <p:blipFill>
          <a:blip r:embed="rId7" cstate="print"/>
          <a:srcRect t="8650"/>
          <a:stretch>
            <a:fillRect/>
          </a:stretch>
        </p:blipFill>
        <p:spPr>
          <a:xfrm>
            <a:off x="381001" y="3124200"/>
            <a:ext cx="2514600" cy="1609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reek.jpg"/>
          <p:cNvPicPr>
            <a:picLocks noChangeAspect="1"/>
          </p:cNvPicPr>
          <p:nvPr/>
        </p:nvPicPr>
        <p:blipFill>
          <a:blip r:embed="rId8" cstate="print"/>
          <a:stretch>
            <a:fillRect/>
          </a:stretch>
        </p:blipFill>
        <p:spPr>
          <a:xfrm>
            <a:off x="6248400" y="3124200"/>
            <a:ext cx="2362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417091" y="5016191"/>
            <a:ext cx="2423058" cy="1609344"/>
          </a:xfrm>
          <a:prstGeom prst="rect">
            <a:avLst/>
          </a:prstGeom>
          <a:solidFill>
            <a:srgbClr val="000000">
              <a:shade val="95000"/>
            </a:srgbClr>
          </a:solidFill>
          <a:ln w="38100">
            <a:solidFill>
              <a:schemeClr val="bg1"/>
            </a:solidFill>
            <a:miter lim="800000"/>
            <a:headEnd/>
            <a:tailEnd/>
          </a:ln>
          <a:effectLst>
            <a:outerShdw blurRad="254000" dist="190500" dir="2700000" sy="90000" algn="bl" rotWithShape="0">
              <a:srgbClr val="000000">
                <a:alpha val="40000"/>
              </a:srgbClr>
            </a:outerShdw>
          </a:effectLs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182258" y="5016191"/>
            <a:ext cx="2423057" cy="160934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085850"/>
          </a:xfrm>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Comic Sans MS" pitchFamily="66" charset="0"/>
              </a:rPr>
              <a:t>HCC STUDENTS AT THE FARM</a:t>
            </a:r>
            <a:endParaRPr lang="en-US" sz="3600"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descr="DSC_0409.JPG"/>
          <p:cNvPicPr>
            <a:picLocks noChangeAspect="1"/>
          </p:cNvPicPr>
          <p:nvPr/>
        </p:nvPicPr>
        <p:blipFill>
          <a:blip r:embed="rId2" cstate="print"/>
          <a:stretch>
            <a:fillRect/>
          </a:stretch>
        </p:blipFill>
        <p:spPr>
          <a:xfrm>
            <a:off x="685800" y="1143000"/>
            <a:ext cx="3200400" cy="2125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Halloween 2011 025.JPG"/>
          <p:cNvPicPr>
            <a:picLocks noChangeAspect="1"/>
          </p:cNvPicPr>
          <p:nvPr/>
        </p:nvPicPr>
        <p:blipFill>
          <a:blip r:embed="rId3" cstate="print"/>
          <a:stretch>
            <a:fillRect/>
          </a:stretch>
        </p:blipFill>
        <p:spPr>
          <a:xfrm>
            <a:off x="5181600" y="1143000"/>
            <a:ext cx="3276600" cy="217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71500" y="3324225"/>
            <a:ext cx="34290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Intro to </a:t>
            </a:r>
            <a:r>
              <a:rPr lang="en-US" b="1" dirty="0" err="1" smtClean="0">
                <a:solidFill>
                  <a:srgbClr val="FFC000"/>
                </a:solidFill>
                <a:effectLst>
                  <a:outerShdw blurRad="38100" dist="38100" dir="2700000" algn="tl">
                    <a:srgbClr val="000000">
                      <a:alpha val="43137"/>
                    </a:srgbClr>
                  </a:outerShdw>
                </a:effectLst>
                <a:latin typeface="Comic Sans MS" pitchFamily="66" charset="0"/>
              </a:rPr>
              <a:t>Env</a:t>
            </a:r>
            <a:r>
              <a:rPr lang="en-US" b="1" dirty="0" smtClean="0">
                <a:solidFill>
                  <a:srgbClr val="FFC000"/>
                </a:solidFill>
                <a:effectLst>
                  <a:outerShdw blurRad="38100" dist="38100" dir="2700000" algn="tl">
                    <a:srgbClr val="000000">
                      <a:alpha val="43137"/>
                    </a:srgbClr>
                  </a:outerShdw>
                </a:effectLst>
                <a:latin typeface="Comic Sans MS" pitchFamily="66" charset="0"/>
              </a:rPr>
              <a:t>. Science Class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5295900" y="3324225"/>
            <a:ext cx="2971800" cy="38100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SSS Fall Social</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5" name="Picture 14" descr="DSC_0374.JPG"/>
          <p:cNvPicPr>
            <a:picLocks noChangeAspect="1"/>
          </p:cNvPicPr>
          <p:nvPr/>
        </p:nvPicPr>
        <p:blipFill>
          <a:blip r:embed="rId4" cstate="print"/>
          <a:stretch>
            <a:fillRect/>
          </a:stretch>
        </p:blipFill>
        <p:spPr>
          <a:xfrm>
            <a:off x="634430" y="3962400"/>
            <a:ext cx="3251770" cy="2159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317215" y="6122158"/>
            <a:ext cx="3886200" cy="646331"/>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Contemporary Issues in</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Sustainability Class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7" name="Picture 16" descr="DSC_2950.JPG"/>
          <p:cNvPicPr>
            <a:picLocks noChangeAspect="1"/>
          </p:cNvPicPr>
          <p:nvPr/>
        </p:nvPicPr>
        <p:blipFill>
          <a:blip r:embed="rId5" cstate="print"/>
          <a:stretch>
            <a:fillRect/>
          </a:stretch>
        </p:blipFill>
        <p:spPr>
          <a:xfrm>
            <a:off x="5181600" y="3962400"/>
            <a:ext cx="3276600" cy="217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4953000" y="6248400"/>
            <a:ext cx="37338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Beekeeping Equip. Construction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7772400" cy="147002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ACTIVITIES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descr="DSC_2819.JPG"/>
          <p:cNvPicPr>
            <a:picLocks noChangeAspect="1"/>
          </p:cNvPicPr>
          <p:nvPr/>
        </p:nvPicPr>
        <p:blipFill>
          <a:blip r:embed="rId2" cstate="print"/>
          <a:stretch>
            <a:fillRect/>
          </a:stretch>
        </p:blipFill>
        <p:spPr>
          <a:xfrm>
            <a:off x="914400" y="1219200"/>
            <a:ext cx="3124200" cy="2075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_2864.JPG"/>
          <p:cNvPicPr>
            <a:picLocks noChangeAspect="1"/>
          </p:cNvPicPr>
          <p:nvPr/>
        </p:nvPicPr>
        <p:blipFill>
          <a:blip r:embed="rId3" cstate="print"/>
          <a:stretch>
            <a:fillRect/>
          </a:stretch>
        </p:blipFill>
        <p:spPr>
          <a:xfrm>
            <a:off x="5181600" y="1219200"/>
            <a:ext cx="3136188" cy="2082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81000" y="3352800"/>
            <a:ext cx="41148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Brown Co. Healthy Foods Coalition </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4876800" y="3352800"/>
            <a:ext cx="3657600" cy="38100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Boy Scout Muzzleloader Demo</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2" name="Picture 11" descr="DSC_3001.JPG"/>
          <p:cNvPicPr>
            <a:picLocks noChangeAspect="1"/>
          </p:cNvPicPr>
          <p:nvPr/>
        </p:nvPicPr>
        <p:blipFill>
          <a:blip r:embed="rId4" cstate="print"/>
          <a:stretch>
            <a:fillRect/>
          </a:stretch>
        </p:blipFill>
        <p:spPr>
          <a:xfrm>
            <a:off x="5180424" y="3886200"/>
            <a:ext cx="3146889" cy="2198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094698" y="6084627"/>
            <a:ext cx="3309991" cy="646331"/>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2013 BSA </a:t>
            </a:r>
            <a:r>
              <a:rPr lang="en-US" b="1" dirty="0" err="1" smtClean="0">
                <a:solidFill>
                  <a:srgbClr val="FFC000"/>
                </a:solidFill>
                <a:effectLst>
                  <a:outerShdw blurRad="38100" dist="38100" dir="2700000" algn="tl">
                    <a:srgbClr val="000000">
                      <a:alpha val="43137"/>
                    </a:srgbClr>
                  </a:outerShdw>
                </a:effectLst>
                <a:latin typeface="Comic Sans MS" pitchFamily="66" charset="0"/>
              </a:rPr>
              <a:t>Kanza</a:t>
            </a:r>
            <a:r>
              <a:rPr lang="en-US" b="1" dirty="0" smtClean="0">
                <a:solidFill>
                  <a:srgbClr val="FFC000"/>
                </a:solidFill>
                <a:effectLst>
                  <a:outerShdw blurRad="38100" dist="38100" dir="2700000" algn="tl">
                    <a:srgbClr val="000000">
                      <a:alpha val="43137"/>
                    </a:srgbClr>
                  </a:outerShdw>
                </a:effectLst>
                <a:latin typeface="Comic Sans MS" pitchFamily="66" charset="0"/>
              </a:rPr>
              <a:t> District</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Klondike Derby</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5" name="Picture 14" descr="IMG_1326.JPG"/>
          <p:cNvPicPr>
            <a:picLocks noChangeAspect="1"/>
          </p:cNvPicPr>
          <p:nvPr/>
        </p:nvPicPr>
        <p:blipFill>
          <a:blip r:embed="rId5" cstate="print"/>
          <a:stretch>
            <a:fillRect/>
          </a:stretch>
        </p:blipFill>
        <p:spPr>
          <a:xfrm>
            <a:off x="914400" y="3886200"/>
            <a:ext cx="31242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838200" y="6248400"/>
            <a:ext cx="33528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2012 Student Leader Camp</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ACTIVITIES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descr="IMG_2750.jpeg"/>
          <p:cNvPicPr>
            <a:picLocks noChangeAspect="1"/>
          </p:cNvPicPr>
          <p:nvPr/>
        </p:nvPicPr>
        <p:blipFill>
          <a:blip r:embed="rId2" cstate="print"/>
          <a:stretch>
            <a:fillRect/>
          </a:stretch>
        </p:blipFill>
        <p:spPr>
          <a:xfrm>
            <a:off x="917790" y="1447801"/>
            <a:ext cx="3083691"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85800" y="3581400"/>
            <a:ext cx="3581400" cy="38100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Chuck Wagon Cooking</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6" name="Picture 5" descr="304103_10200349361767519_747939016_n.jpg"/>
          <p:cNvPicPr>
            <a:picLocks noChangeAspect="1"/>
          </p:cNvPicPr>
          <p:nvPr/>
        </p:nvPicPr>
        <p:blipFill>
          <a:blip r:embed="rId3" cstate="print"/>
          <a:stretch>
            <a:fillRect/>
          </a:stretch>
        </p:blipFill>
        <p:spPr>
          <a:xfrm>
            <a:off x="5181600" y="1447800"/>
            <a:ext cx="27432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105400" y="3581400"/>
            <a:ext cx="2895600" cy="38100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Klondike Derby Winners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8" name="Picture 7" descr="DSC_2752.JPG"/>
          <p:cNvPicPr>
            <a:picLocks noChangeAspect="1"/>
          </p:cNvPicPr>
          <p:nvPr/>
        </p:nvPicPr>
        <p:blipFill>
          <a:blip r:embed="rId4" cstate="print"/>
          <a:stretch>
            <a:fillRect/>
          </a:stretch>
        </p:blipFill>
        <p:spPr>
          <a:xfrm>
            <a:off x="838199" y="4191000"/>
            <a:ext cx="3212387"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838200" y="6400800"/>
            <a:ext cx="32766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Lads &amp; Lassies Perform</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3" name="Picture 12" descr="IMG_5474.jpg"/>
          <p:cNvPicPr>
            <a:picLocks noChangeAspect="1"/>
          </p:cNvPicPr>
          <p:nvPr/>
        </p:nvPicPr>
        <p:blipFill>
          <a:blip r:embed="rId5" cstate="print"/>
          <a:stretch>
            <a:fillRect/>
          </a:stretch>
        </p:blipFill>
        <p:spPr>
          <a:xfrm>
            <a:off x="5029200" y="4191000"/>
            <a:ext cx="3200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029200" y="6400800"/>
            <a:ext cx="32766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Open House at the Barn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hn and Gloria 1.jpg"/>
          <p:cNvPicPr>
            <a:picLocks noGrp="1" noChangeAspect="1"/>
          </p:cNvPicPr>
          <p:nvPr>
            <p:ph idx="1"/>
          </p:nvPr>
        </p:nvPicPr>
        <p:blipFill>
          <a:blip r:embed="rId2" cstate="print"/>
          <a:srcRect l="2677" t="3367" r="5167" b="10768"/>
          <a:stretch>
            <a:fillRect/>
          </a:stretch>
        </p:blipFill>
        <p:spPr>
          <a:xfrm>
            <a:off x="457200" y="1295400"/>
            <a:ext cx="2819400" cy="3886200"/>
          </a:xfrm>
          <a:ln>
            <a:solidFill>
              <a:schemeClr val="bg1"/>
            </a:solidFill>
          </a:ln>
        </p:spPr>
      </p:pic>
      <p:sp>
        <p:nvSpPr>
          <p:cNvPr id="2" name="Title 1"/>
          <p:cNvSpPr>
            <a:spLocks noGrp="1"/>
          </p:cNvSpPr>
          <p:nvPr>
            <p:ph type="title"/>
          </p:nvPr>
        </p:nvSpPr>
        <p:spPr>
          <a:xfrm>
            <a:off x="457200" y="0"/>
            <a:ext cx="8229600" cy="1143000"/>
          </a:xfrm>
        </p:spPr>
        <p:txBody>
          <a:bodyPr>
            <a:normAutofit/>
          </a:bodyPr>
          <a:lstStyle/>
          <a:p>
            <a:r>
              <a:rPr lang="en-US" sz="3200" b="1" dirty="0" smtClean="0">
                <a:solidFill>
                  <a:srgbClr val="FFC000"/>
                </a:solidFill>
                <a:effectLst>
                  <a:outerShdw blurRad="38100" dist="38100" dir="2700000" algn="tl">
                    <a:srgbClr val="000000">
                      <a:alpha val="43137"/>
                    </a:srgbClr>
                  </a:outerShdw>
                </a:effectLst>
                <a:latin typeface="Comic Sans MS" pitchFamily="66" charset="0"/>
              </a:rPr>
              <a:t>THE KLINEFELTER FAMILY LEGACY</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457200" y="5334000"/>
            <a:ext cx="2819400" cy="1077218"/>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omic Sans MS" pitchFamily="66" charset="0"/>
              </a:rPr>
              <a:t>John &amp; Gloria Klinefelter</a:t>
            </a:r>
            <a:endParaRPr lang="en-US" sz="3200" dirty="0">
              <a:solidFill>
                <a:srgbClr val="FFC000"/>
              </a:solidFill>
              <a:effectLst>
                <a:outerShdw blurRad="38100" dist="38100" dir="2700000" algn="tl">
                  <a:srgbClr val="000000">
                    <a:alpha val="43137"/>
                  </a:srgbClr>
                </a:outerShdw>
              </a:effectLst>
              <a:latin typeface="Comic Sans MS" pitchFamily="66" charset="0"/>
            </a:endParaRPr>
          </a:p>
        </p:txBody>
      </p:sp>
      <p:sp>
        <p:nvSpPr>
          <p:cNvPr id="6" name="TextBox 5"/>
          <p:cNvSpPr txBox="1"/>
          <p:nvPr/>
        </p:nvSpPr>
        <p:spPr>
          <a:xfrm>
            <a:off x="3657600" y="990600"/>
            <a:ext cx="5105400" cy="5632311"/>
          </a:xfrm>
          <a:prstGeom prst="rect">
            <a:avLst/>
          </a:prstGeom>
          <a:noFill/>
        </p:spPr>
        <p:txBody>
          <a:bodyPr wrap="square" rtlCol="0">
            <a:spAutoFit/>
          </a:bodyPr>
          <a:lstStyle/>
          <a:p>
            <a:pPr algn="just"/>
            <a:r>
              <a:rPr lang="en-US" b="1" dirty="0" smtClean="0">
                <a:solidFill>
                  <a:srgbClr val="FFC000"/>
                </a:solidFill>
                <a:effectLst>
                  <a:outerShdw blurRad="38100" dist="38100" dir="2700000" algn="tl">
                    <a:srgbClr val="000000">
                      <a:alpha val="43137"/>
                    </a:srgbClr>
                  </a:outerShdw>
                </a:effectLst>
                <a:latin typeface="Comic Sans MS" pitchFamily="66" charset="0"/>
              </a:rPr>
              <a:t>John and Gloria Klinefelter, children of John S. and Elizabeth Klinefelter,  grew up on this farm and by their later years, it had been farmed by three generations of their family for over 100 years.  Thus, it became known as the Klinefelter Century Farm.</a:t>
            </a:r>
          </a:p>
          <a:p>
            <a:pPr algn="just"/>
            <a:r>
              <a:rPr lang="en-US" b="1" dirty="0" smtClean="0">
                <a:solidFill>
                  <a:srgbClr val="FFC000"/>
                </a:solidFill>
                <a:effectLst>
                  <a:outerShdw blurRad="38100" dist="38100" dir="2700000" algn="tl">
                    <a:srgbClr val="000000">
                      <a:alpha val="43137"/>
                    </a:srgbClr>
                  </a:outerShdw>
                </a:effectLst>
                <a:latin typeface="Comic Sans MS" pitchFamily="66" charset="0"/>
              </a:rPr>
              <a:t>Neither John nor Gloria had children, and they both became very generous benefactors, not only to Highland Community College, but to many other charities and individuals.  John left 640 acres to the college, 160 acres in Doniphan Co. which could be sold for the college’s benefit, and 480 acres in Brown Co. to be “operated as a regular commercial farm for the education and training of those individuals seeking a vocation in farming.  A portion thereof may be devoted to experimental or other farm purposes.”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ACTIVITIES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789" y="1452438"/>
            <a:ext cx="3207798" cy="2130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30988" y="3629462"/>
            <a:ext cx="3581400" cy="38100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Bee Aware Workshop</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01" y="1452438"/>
            <a:ext cx="3207797" cy="2130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105400" y="3641130"/>
            <a:ext cx="312420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Boy Scout Fall Camporee</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4214561"/>
            <a:ext cx="2194247" cy="2110038"/>
          </a:xfrm>
          <a:prstGeom prst="rect">
            <a:avLst/>
          </a:prstGeom>
          <a:ln w="38100">
            <a:solidFill>
              <a:schemeClr val="bg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158" y="4461637"/>
            <a:ext cx="3279807" cy="1862961"/>
          </a:xfrm>
          <a:prstGeom prst="rect">
            <a:avLst/>
          </a:prstGeom>
          <a:ln w="38100">
            <a:solidFill>
              <a:schemeClr val="bg1"/>
            </a:solidFill>
          </a:ln>
        </p:spPr>
      </p:pic>
      <p:sp>
        <p:nvSpPr>
          <p:cNvPr id="9" name="TextBox 8"/>
          <p:cNvSpPr txBox="1"/>
          <p:nvPr/>
        </p:nvSpPr>
        <p:spPr>
          <a:xfrm>
            <a:off x="917789" y="6400800"/>
            <a:ext cx="3394599" cy="381000"/>
          </a:xfrm>
          <a:prstGeom prst="rect">
            <a:avLst/>
          </a:prstGeom>
          <a:noFill/>
        </p:spPr>
        <p:txBody>
          <a:bodyPr wrap="square" rtlCol="0">
            <a:spAutoFit/>
          </a:bodyPr>
          <a:lstStyle/>
          <a:p>
            <a:pPr algn="ctr"/>
            <a:r>
              <a:rPr lang="en-US" b="1" dirty="0" smtClean="0">
                <a:solidFill>
                  <a:srgbClr val="FFC000"/>
                </a:solidFill>
                <a:latin typeface="Comic Sans MS" pitchFamily="66" charset="0"/>
              </a:rPr>
              <a:t>Scottie Dash ‘12</a:t>
            </a:r>
            <a:endParaRPr lang="en-US" b="1" dirty="0">
              <a:solidFill>
                <a:srgbClr val="FFC000"/>
              </a:solidFill>
              <a:latin typeface="Comic Sans MS" pitchFamily="66" charset="0"/>
            </a:endParaRPr>
          </a:p>
        </p:txBody>
      </p:sp>
      <p:sp>
        <p:nvSpPr>
          <p:cNvPr id="10" name="TextBox 9"/>
          <p:cNvSpPr txBox="1"/>
          <p:nvPr/>
        </p:nvSpPr>
        <p:spPr>
          <a:xfrm>
            <a:off x="5122756" y="6400800"/>
            <a:ext cx="3124200" cy="369332"/>
          </a:xfrm>
          <a:prstGeom prst="rect">
            <a:avLst/>
          </a:prstGeom>
          <a:noFill/>
        </p:spPr>
        <p:txBody>
          <a:bodyPr wrap="square" rtlCol="0">
            <a:spAutoFit/>
          </a:bodyPr>
          <a:lstStyle/>
          <a:p>
            <a:pPr algn="ctr"/>
            <a:r>
              <a:rPr lang="en-US" b="1" dirty="0" smtClean="0">
                <a:solidFill>
                  <a:srgbClr val="FFC000"/>
                </a:solidFill>
                <a:latin typeface="Comic Sans MS" pitchFamily="66" charset="0"/>
              </a:rPr>
              <a:t>Scottie Dash ‘12</a:t>
            </a:r>
            <a:endParaRPr lang="en-US" b="1" dirty="0">
              <a:solidFill>
                <a:srgbClr val="FFC000"/>
              </a:solidFill>
              <a:latin typeface="Comic Sans MS" pitchFamily="66" charset="0"/>
            </a:endParaRPr>
          </a:p>
        </p:txBody>
      </p:sp>
    </p:spTree>
    <p:extLst>
      <p:ext uri="{BB962C8B-B14F-4D97-AF65-F5344CB8AC3E}">
        <p14:creationId xmlns:p14="http://schemas.microsoft.com/office/powerpoint/2010/main" val="3704942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91757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TRAILS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3" name="Picture 2" descr="DSC_2857.JPG"/>
          <p:cNvPicPr>
            <a:picLocks noChangeAspect="1"/>
          </p:cNvPicPr>
          <p:nvPr/>
        </p:nvPicPr>
        <p:blipFill>
          <a:blip r:embed="rId2" cstate="print"/>
          <a:stretch>
            <a:fillRect/>
          </a:stretch>
        </p:blipFill>
        <p:spPr>
          <a:xfrm>
            <a:off x="685800" y="1066800"/>
            <a:ext cx="3733800" cy="2479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35857" y="3916990"/>
            <a:ext cx="3908425" cy="259589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8487" y="3916990"/>
            <a:ext cx="3908425" cy="259589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52322" y="1066800"/>
            <a:ext cx="3475494" cy="259589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917575"/>
          </a:xfrm>
        </p:spPr>
        <p:txBody>
          <a:bodyPr>
            <a:normAutofit/>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Seasons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281" y="1067870"/>
            <a:ext cx="3476835" cy="259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35857" y="3916990"/>
            <a:ext cx="3908424" cy="259589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8487" y="3916990"/>
            <a:ext cx="3908424" cy="259589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52322" y="1067803"/>
            <a:ext cx="3475494" cy="259589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06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9377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ROPES COURSE</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3" name="Picture 2" descr="IMG_1903.jpg"/>
          <p:cNvPicPr>
            <a:picLocks noChangeAspect="1"/>
          </p:cNvPicPr>
          <p:nvPr/>
        </p:nvPicPr>
        <p:blipFill>
          <a:blip r:embed="rId2" cstate="print"/>
          <a:stretch>
            <a:fillRect/>
          </a:stretch>
        </p:blipFill>
        <p:spPr>
          <a:xfrm>
            <a:off x="3581400" y="9906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IMG_1853.jpg"/>
          <p:cNvPicPr>
            <a:picLocks noChangeAspect="1"/>
          </p:cNvPicPr>
          <p:nvPr/>
        </p:nvPicPr>
        <p:blipFill>
          <a:blip r:embed="rId3" cstate="print"/>
          <a:stretch>
            <a:fillRect/>
          </a:stretch>
        </p:blipFill>
        <p:spPr>
          <a:xfrm>
            <a:off x="914400" y="9906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1683.jpg"/>
          <p:cNvPicPr>
            <a:picLocks noChangeAspect="1"/>
          </p:cNvPicPr>
          <p:nvPr/>
        </p:nvPicPr>
        <p:blipFill>
          <a:blip r:embed="rId4" cstate="print"/>
          <a:stretch>
            <a:fillRect/>
          </a:stretch>
        </p:blipFill>
        <p:spPr>
          <a:xfrm>
            <a:off x="6248400" y="9906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1669.jpg"/>
          <p:cNvPicPr>
            <a:picLocks noChangeAspect="1"/>
          </p:cNvPicPr>
          <p:nvPr/>
        </p:nvPicPr>
        <p:blipFill>
          <a:blip r:embed="rId5" cstate="print"/>
          <a:stretch>
            <a:fillRect/>
          </a:stretch>
        </p:blipFill>
        <p:spPr>
          <a:xfrm>
            <a:off x="3581400" y="38862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G_1758.jpg"/>
          <p:cNvPicPr>
            <a:picLocks noChangeAspect="1"/>
          </p:cNvPicPr>
          <p:nvPr/>
        </p:nvPicPr>
        <p:blipFill>
          <a:blip r:embed="rId6" cstate="print"/>
          <a:stretch>
            <a:fillRect/>
          </a:stretch>
        </p:blipFill>
        <p:spPr>
          <a:xfrm>
            <a:off x="6248400" y="3886200"/>
            <a:ext cx="207233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G_1776.jpg"/>
          <p:cNvPicPr>
            <a:picLocks noChangeAspect="1"/>
          </p:cNvPicPr>
          <p:nvPr/>
        </p:nvPicPr>
        <p:blipFill>
          <a:blip r:embed="rId7" cstate="print"/>
          <a:stretch>
            <a:fillRect/>
          </a:stretch>
        </p:blipFill>
        <p:spPr>
          <a:xfrm>
            <a:off x="914400" y="38862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5798" y="1023522"/>
            <a:ext cx="12319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496" y="2109372"/>
            <a:ext cx="1231202" cy="1127520"/>
          </a:xfrm>
          <a:prstGeom prst="rect">
            <a:avLst/>
          </a:prstGeom>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041319"/>
            <a:ext cx="148748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8256" y="2113014"/>
            <a:ext cx="14874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63226"/>
            <a:ext cx="8229600" cy="1143000"/>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RESEARCH PLOTS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62" y="4004191"/>
            <a:ext cx="3451225"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 y="990600"/>
            <a:ext cx="3455987" cy="234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8259" y="3273980"/>
            <a:ext cx="3334583"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Land Institute Staff</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7" name="TextBox 6"/>
          <p:cNvSpPr txBox="1"/>
          <p:nvPr/>
        </p:nvSpPr>
        <p:spPr>
          <a:xfrm>
            <a:off x="714375" y="6345126"/>
            <a:ext cx="3312280"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Land Institute plants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5319920" y="1243281"/>
            <a:ext cx="1084354" cy="646331"/>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Hidatsa</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beans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3" name="TextBox 12"/>
          <p:cNvSpPr txBox="1"/>
          <p:nvPr/>
        </p:nvSpPr>
        <p:spPr>
          <a:xfrm>
            <a:off x="6611143" y="1137660"/>
            <a:ext cx="1219200" cy="92333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Mandan </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summer </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squash</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4" name="TextBox 13"/>
          <p:cNvSpPr txBox="1"/>
          <p:nvPr/>
        </p:nvSpPr>
        <p:spPr>
          <a:xfrm>
            <a:off x="5319920" y="2155534"/>
            <a:ext cx="1084354" cy="923330"/>
          </a:xfrm>
          <a:prstGeom prst="rect">
            <a:avLst/>
          </a:prstGeom>
          <a:noFill/>
        </p:spPr>
        <p:txBody>
          <a:bodyPr wrap="square" rtlCol="0">
            <a:spAutoFit/>
          </a:bodyPr>
          <a:lstStyle/>
          <a:p>
            <a:pPr algn="ctr"/>
            <a:r>
              <a:rPr lang="en-US" b="1" dirty="0" err="1" smtClean="0">
                <a:solidFill>
                  <a:srgbClr val="FFC000"/>
                </a:solidFill>
                <a:effectLst>
                  <a:outerShdw blurRad="38100" dist="38100" dir="2700000" algn="tl">
                    <a:srgbClr val="000000">
                      <a:alpha val="43137"/>
                    </a:srgbClr>
                  </a:outerShdw>
                </a:effectLst>
                <a:latin typeface="Comic Sans MS" pitchFamily="66" charset="0"/>
              </a:rPr>
              <a:t>Arikara</a:t>
            </a:r>
            <a:endParaRPr lang="en-US" b="1" dirty="0" smtClean="0">
              <a:solidFill>
                <a:srgbClr val="FFC000"/>
              </a:solidFill>
              <a:effectLst>
                <a:outerShdw blurRad="38100" dist="38100" dir="2700000" algn="tl">
                  <a:srgbClr val="000000">
                    <a:alpha val="43137"/>
                  </a:srgbClr>
                </a:outerShdw>
              </a:effectLst>
              <a:latin typeface="Comic Sans MS" pitchFamily="66" charset="0"/>
            </a:endParaRP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water-</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melon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6" name="TextBox 15"/>
          <p:cNvSpPr txBox="1"/>
          <p:nvPr/>
        </p:nvSpPr>
        <p:spPr>
          <a:xfrm>
            <a:off x="6576324" y="2266848"/>
            <a:ext cx="1288837" cy="923330"/>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Mandan</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sweet</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corn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20" name="TextBox 19"/>
          <p:cNvSpPr txBox="1"/>
          <p:nvPr/>
        </p:nvSpPr>
        <p:spPr>
          <a:xfrm>
            <a:off x="5245517" y="3273980"/>
            <a:ext cx="2718970" cy="646331"/>
          </a:xfrm>
          <a:prstGeom prst="rect">
            <a:avLst/>
          </a:prstGeom>
          <a:noFill/>
          <a:ln>
            <a:noFill/>
            <a:prstDash val="solid"/>
          </a:ln>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Native American</a:t>
            </a:r>
          </a:p>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heirloom seed garden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11" name="Rectangle 10"/>
          <p:cNvSpPr/>
          <p:nvPr/>
        </p:nvSpPr>
        <p:spPr>
          <a:xfrm>
            <a:off x="5245517" y="1023521"/>
            <a:ext cx="2718970" cy="22166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46496" y="1041319"/>
            <a:ext cx="2717991" cy="2216129"/>
          </a:xfrm>
          <a:prstGeom prst="rect">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4114800"/>
            <a:ext cx="3288602" cy="2133600"/>
          </a:xfrm>
          <a:prstGeom prst="rect">
            <a:avLst/>
          </a:prstGeom>
          <a:ln w="57150" cap="sq" cmpd="thickThin">
            <a:solidFill>
              <a:srgbClr val="000000"/>
            </a:solidFill>
            <a:prstDash val="solid"/>
            <a:miter lim="800000"/>
          </a:ln>
          <a:effectLst>
            <a:innerShdw blurRad="76200">
              <a:srgbClr val="000000"/>
            </a:innerShdw>
          </a:effectLst>
        </p:spPr>
      </p:pic>
      <p:sp>
        <p:nvSpPr>
          <p:cNvPr id="22" name="TextBox 21"/>
          <p:cNvSpPr txBox="1"/>
          <p:nvPr/>
        </p:nvSpPr>
        <p:spPr>
          <a:xfrm>
            <a:off x="5105400" y="6324600"/>
            <a:ext cx="3288883" cy="369332"/>
          </a:xfrm>
          <a:prstGeom prst="rect">
            <a:avLst/>
          </a:prstGeom>
          <a:noFill/>
        </p:spPr>
        <p:txBody>
          <a:bodyPr wrap="square" rtlCol="0">
            <a:spAutoFit/>
          </a:bodyPr>
          <a:lstStyle/>
          <a:p>
            <a:pPr algn="ctr"/>
            <a:r>
              <a:rPr lang="en-US" b="1" dirty="0" smtClean="0">
                <a:solidFill>
                  <a:srgbClr val="FFC000"/>
                </a:solidFill>
                <a:effectLst>
                  <a:outerShdw blurRad="38100" dist="38100" dir="2700000" algn="tl">
                    <a:srgbClr val="000000">
                      <a:alpha val="43137"/>
                    </a:srgbClr>
                  </a:outerShdw>
                </a:effectLst>
                <a:latin typeface="Comic Sans MS" pitchFamily="66" charset="0"/>
              </a:rPr>
              <a:t>KSU corn &amp; soybean plots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1654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684"/>
            <a:ext cx="7772400" cy="114617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STAFF</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descr="010.jpg"/>
          <p:cNvPicPr>
            <a:picLocks noChangeAspect="1"/>
          </p:cNvPicPr>
          <p:nvPr/>
        </p:nvPicPr>
        <p:blipFill>
          <a:blip r:embed="rId2" cstate="print"/>
          <a:stretch>
            <a:fillRect/>
          </a:stretch>
        </p:blipFill>
        <p:spPr>
          <a:xfrm>
            <a:off x="2286000" y="1219200"/>
            <a:ext cx="4815840" cy="380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371600" y="5257800"/>
            <a:ext cx="6934200" cy="1077218"/>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omic Sans MS" pitchFamily="66" charset="0"/>
              </a:rPr>
              <a:t>WENDELL GANSTROM</a:t>
            </a:r>
          </a:p>
          <a:p>
            <a:pPr algn="ctr"/>
            <a:r>
              <a:rPr lang="en-US" sz="3200" dirty="0" smtClean="0">
                <a:solidFill>
                  <a:srgbClr val="FFC000"/>
                </a:solidFill>
                <a:effectLst>
                  <a:outerShdw blurRad="38100" dist="38100" dir="2700000" algn="tl">
                    <a:srgbClr val="000000">
                      <a:alpha val="43137"/>
                    </a:srgbClr>
                  </a:outerShdw>
                </a:effectLst>
                <a:latin typeface="Comic Sans MS" pitchFamily="66" charset="0"/>
              </a:rPr>
              <a:t>Farm Projects Manager</a:t>
            </a:r>
            <a:endParaRPr lang="en-US" sz="3200"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0"/>
            <a:ext cx="7772400" cy="114617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STAFF</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Subtitle 2"/>
          <p:cNvSpPr>
            <a:spLocks noGrp="1"/>
          </p:cNvSpPr>
          <p:nvPr>
            <p:ph type="subTitle" idx="1"/>
          </p:nvPr>
        </p:nvSpPr>
        <p:spPr>
          <a:xfrm>
            <a:off x="1447800" y="5257800"/>
            <a:ext cx="6400800" cy="1219200"/>
          </a:xfrm>
        </p:spPr>
        <p:txBody>
          <a:bodyPr/>
          <a:lstStyle/>
          <a:p>
            <a:r>
              <a:rPr lang="en-US" dirty="0" smtClean="0">
                <a:solidFill>
                  <a:srgbClr val="FFC000"/>
                </a:solidFill>
                <a:effectLst>
                  <a:outerShdw blurRad="38100" dist="38100" dir="2700000" algn="tl">
                    <a:srgbClr val="000000">
                      <a:alpha val="43137"/>
                    </a:srgbClr>
                  </a:outerShdw>
                </a:effectLst>
                <a:latin typeface="Comic Sans MS" pitchFamily="66" charset="0"/>
              </a:rPr>
              <a:t>LINDSEY KOCH</a:t>
            </a:r>
          </a:p>
          <a:p>
            <a:r>
              <a:rPr lang="en-US" dirty="0" smtClean="0">
                <a:solidFill>
                  <a:srgbClr val="FFC000"/>
                </a:solidFill>
                <a:effectLst>
                  <a:outerShdw blurRad="38100" dist="38100" dir="2700000" algn="tl">
                    <a:srgbClr val="000000">
                      <a:alpha val="43137"/>
                    </a:srgbClr>
                  </a:outerShdw>
                </a:effectLst>
                <a:latin typeface="Comic Sans MS" pitchFamily="66" charset="0"/>
              </a:rPr>
              <a:t>Farm Assistant</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143000"/>
            <a:ext cx="3733800" cy="3935916"/>
          </a:xfrm>
          <a:prstGeom prst="rect">
            <a:avLst/>
          </a:prstGeom>
          <a:ln w="127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042.JPG"/>
          <p:cNvPicPr>
            <a:picLocks noChangeAspect="1"/>
          </p:cNvPicPr>
          <p:nvPr/>
        </p:nvPicPr>
        <p:blipFill>
          <a:blip r:embed="rId2" cstate="print"/>
          <a:srcRect l="5061" r="8165" b="2015"/>
          <a:stretch>
            <a:fillRect/>
          </a:stretch>
        </p:blipFill>
        <p:spPr>
          <a:xfrm>
            <a:off x="0" y="0"/>
            <a:ext cx="9144000" cy="6858000"/>
          </a:xfrm>
          <a:prstGeom prst="rect">
            <a:avLst/>
          </a:prstGeom>
        </p:spPr>
      </p:pic>
      <p:sp>
        <p:nvSpPr>
          <p:cNvPr id="4" name="TextBox 3"/>
          <p:cNvSpPr txBox="1"/>
          <p:nvPr/>
        </p:nvSpPr>
        <p:spPr>
          <a:xfrm>
            <a:off x="748553" y="381000"/>
            <a:ext cx="7772400" cy="5262979"/>
          </a:xfrm>
          <a:prstGeom prst="rect">
            <a:avLst/>
          </a:prstGeom>
          <a:noFill/>
        </p:spPr>
        <p:txBody>
          <a:bodyPr wrap="square" rtlCol="0">
            <a:spAutoFit/>
          </a:bodyPr>
          <a:lstStyle/>
          <a:p>
            <a:pPr algn="just"/>
            <a:r>
              <a:rPr lang="en-US" sz="2800" b="1" dirty="0" smtClean="0">
                <a:solidFill>
                  <a:srgbClr val="FFC000"/>
                </a:solidFill>
                <a:effectLst>
                  <a:outerShdw blurRad="38100" dist="38100" dir="2700000" algn="tl">
                    <a:srgbClr val="000000">
                      <a:alpha val="43137"/>
                    </a:srgbClr>
                  </a:outerShdw>
                </a:effectLst>
                <a:latin typeface="Comic Sans MS" pitchFamily="66" charset="0"/>
              </a:rPr>
              <a:t>We hope you enjoyed this tour of the Klinefelter Farm.  We at Highland Community college invite you to come visit the farm and see all of our projects first hand.  For more information about the farm or use of the Barn Conference Center, call Eileen </a:t>
            </a:r>
            <a:r>
              <a:rPr lang="en-US" sz="2800" b="1" dirty="0" err="1" smtClean="0">
                <a:solidFill>
                  <a:srgbClr val="FFC000"/>
                </a:solidFill>
                <a:effectLst>
                  <a:outerShdw blurRad="38100" dist="38100" dir="2700000" algn="tl">
                    <a:srgbClr val="000000">
                      <a:alpha val="43137"/>
                    </a:srgbClr>
                  </a:outerShdw>
                </a:effectLst>
                <a:latin typeface="Comic Sans MS" pitchFamily="66" charset="0"/>
              </a:rPr>
              <a:t>Gronniger</a:t>
            </a:r>
            <a:r>
              <a:rPr lang="en-US" sz="2800" b="1" dirty="0" smtClean="0">
                <a:solidFill>
                  <a:srgbClr val="FFC000"/>
                </a:solidFill>
                <a:effectLst>
                  <a:outerShdw blurRad="38100" dist="38100" dir="2700000" algn="tl">
                    <a:srgbClr val="000000">
                      <a:alpha val="43137"/>
                    </a:srgbClr>
                  </a:outerShdw>
                </a:effectLst>
                <a:latin typeface="Comic Sans MS" pitchFamily="66" charset="0"/>
              </a:rPr>
              <a:t> at 785-442-6010 or Wendell Ganstrom at 785-741-2829.</a:t>
            </a:r>
          </a:p>
          <a:p>
            <a:pPr algn="just"/>
            <a:r>
              <a:rPr lang="en-US" sz="2800" b="1" dirty="0" smtClean="0">
                <a:solidFill>
                  <a:srgbClr val="FFC000"/>
                </a:solidFill>
                <a:effectLst>
                  <a:outerShdw blurRad="38100" dist="38100" dir="2700000" algn="tl">
                    <a:srgbClr val="000000">
                      <a:alpha val="43137"/>
                    </a:srgbClr>
                  </a:outerShdw>
                </a:effectLst>
                <a:latin typeface="Comic Sans MS" pitchFamily="66" charset="0"/>
              </a:rPr>
              <a:t>HCC would like to be “your” community college, and we invite you to be a part of the HCC family.</a:t>
            </a:r>
            <a:endParaRPr lang="en-US" sz="2800"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5105400"/>
            <a:ext cx="3962400" cy="1470025"/>
          </a:xfrm>
        </p:spPr>
        <p:txBody>
          <a:bodyPr>
            <a:normAutofit/>
          </a:bodyPr>
          <a:lstStyle/>
          <a:p>
            <a:r>
              <a:rPr lang="en-US" sz="3200" b="1" dirty="0" smtClean="0">
                <a:solidFill>
                  <a:srgbClr val="FFC000"/>
                </a:solidFill>
                <a:effectLst>
                  <a:outerShdw blurRad="38100" dist="38100" dir="2700000" algn="tl">
                    <a:srgbClr val="000000">
                      <a:alpha val="43137"/>
                    </a:srgbClr>
                  </a:outerShdw>
                </a:effectLst>
                <a:latin typeface="Comic Sans MS" pitchFamily="66" charset="0"/>
              </a:rPr>
              <a:t>Gloria Klinefelter</a:t>
            </a:r>
            <a:br>
              <a:rPr lang="en-US" sz="3200" b="1" dirty="0" smtClean="0">
                <a:solidFill>
                  <a:srgbClr val="FFC000"/>
                </a:solidFill>
                <a:effectLst>
                  <a:outerShdw blurRad="38100" dist="38100" dir="2700000" algn="tl">
                    <a:srgbClr val="000000">
                      <a:alpha val="43137"/>
                    </a:srgbClr>
                  </a:outerShdw>
                </a:effectLst>
                <a:latin typeface="Comic Sans MS" pitchFamily="66" charset="0"/>
              </a:rPr>
            </a:br>
            <a:r>
              <a:rPr lang="en-US" sz="3200" b="1" dirty="0" err="1" smtClean="0">
                <a:solidFill>
                  <a:srgbClr val="FFC000"/>
                </a:solidFill>
                <a:effectLst>
                  <a:outerShdw blurRad="38100" dist="38100" dir="2700000" algn="tl">
                    <a:srgbClr val="000000">
                      <a:alpha val="43137"/>
                    </a:srgbClr>
                  </a:outerShdw>
                </a:effectLst>
                <a:latin typeface="Comic Sans MS" pitchFamily="66" charset="0"/>
              </a:rPr>
              <a:t>Plamann</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Subtitle 2"/>
          <p:cNvSpPr>
            <a:spLocks noGrp="1"/>
          </p:cNvSpPr>
          <p:nvPr>
            <p:ph type="subTitle" idx="1"/>
          </p:nvPr>
        </p:nvSpPr>
        <p:spPr>
          <a:xfrm>
            <a:off x="914400" y="5257800"/>
            <a:ext cx="3581400" cy="1371600"/>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John &amp; </a:t>
            </a:r>
            <a:r>
              <a:rPr lang="en-US" b="1" dirty="0" err="1" smtClean="0">
                <a:solidFill>
                  <a:srgbClr val="FFC000"/>
                </a:solidFill>
                <a:effectLst>
                  <a:outerShdw blurRad="38100" dist="38100" dir="2700000" algn="tl">
                    <a:srgbClr val="000000">
                      <a:alpha val="43137"/>
                    </a:srgbClr>
                  </a:outerShdw>
                </a:effectLst>
                <a:latin typeface="Comic Sans MS" pitchFamily="66" charset="0"/>
              </a:rPr>
              <a:t>Maree</a:t>
            </a:r>
            <a:endParaRPr lang="en-US" b="1" dirty="0" smtClean="0">
              <a:solidFill>
                <a:srgbClr val="FFC000"/>
              </a:solidFill>
              <a:effectLst>
                <a:outerShdw blurRad="38100" dist="38100" dir="2700000" algn="tl">
                  <a:srgbClr val="000000">
                    <a:alpha val="43137"/>
                  </a:srgbClr>
                </a:outerShdw>
              </a:effectLst>
              <a:latin typeface="Comic Sans MS" pitchFamily="66" charset="0"/>
            </a:endParaRPr>
          </a:p>
          <a:p>
            <a:r>
              <a:rPr lang="en-US" b="1" dirty="0" smtClean="0">
                <a:solidFill>
                  <a:srgbClr val="FFC000"/>
                </a:solidFill>
                <a:effectLst>
                  <a:outerShdw blurRad="38100" dist="38100" dir="2700000" algn="tl">
                    <a:srgbClr val="000000">
                      <a:alpha val="43137"/>
                    </a:srgbClr>
                  </a:outerShdw>
                </a:effectLst>
                <a:latin typeface="Comic Sans MS" pitchFamily="66" charset="0"/>
              </a:rPr>
              <a:t>Klinefelter</a:t>
            </a:r>
            <a:r>
              <a:rPr lang="en-US" b="1" dirty="0" smtClean="0">
                <a:solidFill>
                  <a:srgbClr val="FFFF00"/>
                </a:solidFill>
                <a:effectLst>
                  <a:outerShdw blurRad="38100" dist="38100" dir="2700000" algn="tl">
                    <a:srgbClr val="000000">
                      <a:alpha val="43137"/>
                    </a:srgbClr>
                  </a:outerShdw>
                </a:effectLst>
                <a:latin typeface="Comic Sans MS" pitchFamily="66" charset="0"/>
              </a:rPr>
              <a:t> </a:t>
            </a:r>
            <a:endParaRPr lang="en-US"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4" name="Picture 3" descr="John and Maree.jpg"/>
          <p:cNvPicPr>
            <a:picLocks noChangeAspect="1"/>
          </p:cNvPicPr>
          <p:nvPr/>
        </p:nvPicPr>
        <p:blipFill>
          <a:blip r:embed="rId2" cstate="print"/>
          <a:srcRect r="2245" b="5401"/>
          <a:stretch>
            <a:fillRect/>
          </a:stretch>
        </p:blipFill>
        <p:spPr>
          <a:xfrm>
            <a:off x="1143000" y="685800"/>
            <a:ext cx="3119628" cy="4363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LORIA PLAMANN 1_crop.jpg"/>
          <p:cNvPicPr>
            <a:picLocks noChangeAspect="1"/>
          </p:cNvPicPr>
          <p:nvPr/>
        </p:nvPicPr>
        <p:blipFill>
          <a:blip r:embed="rId3" cstate="print"/>
          <a:stretch>
            <a:fillRect/>
          </a:stretch>
        </p:blipFill>
        <p:spPr>
          <a:xfrm>
            <a:off x="4876800" y="685800"/>
            <a:ext cx="3505200" cy="4382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Our Location</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idx="1"/>
          </p:nvPr>
        </p:nvSpPr>
        <p:spPr>
          <a:xfrm>
            <a:off x="381000" y="1524000"/>
            <a:ext cx="8229600" cy="4525963"/>
          </a:xfrm>
        </p:spPr>
        <p:txBody>
          <a:bodyPr>
            <a:normAutofit lnSpcReduction="10000"/>
          </a:bodyPr>
          <a:lstStyle/>
          <a:p>
            <a:pPr algn="just">
              <a:buNone/>
            </a:pPr>
            <a:r>
              <a:rPr lang="en-US" dirty="0" smtClean="0">
                <a:solidFill>
                  <a:srgbClr val="FFFF00"/>
                </a:solidFill>
                <a:latin typeface="Comic Sans MS" pitchFamily="66" charset="0"/>
              </a:rPr>
              <a:t>  </a:t>
            </a:r>
            <a:r>
              <a:rPr lang="en-US" dirty="0" smtClean="0">
                <a:solidFill>
                  <a:srgbClr val="FFC000"/>
                </a:solidFill>
                <a:effectLst>
                  <a:outerShdw blurRad="38100" dist="38100" dir="2700000" algn="tl">
                    <a:srgbClr val="000000">
                      <a:alpha val="43137"/>
                    </a:srgbClr>
                  </a:outerShdw>
                </a:effectLst>
                <a:latin typeface="Comic Sans MS" pitchFamily="66" charset="0"/>
              </a:rPr>
              <a:t>The Klinefelter Farm is located two miles east of Hiawatha, KS just off the Mulberry Rd. exit on U.S. 36 Highway. The farm headquarters is located 2/3 mi. east of the Mulberry Rd. corner on 230</a:t>
            </a:r>
            <a:r>
              <a:rPr lang="en-US" baseline="30000" dirty="0" smtClean="0">
                <a:solidFill>
                  <a:srgbClr val="FFC000"/>
                </a:solidFill>
                <a:effectLst>
                  <a:outerShdw blurRad="38100" dist="38100" dir="2700000" algn="tl">
                    <a:srgbClr val="000000">
                      <a:alpha val="43137"/>
                    </a:srgbClr>
                  </a:outerShdw>
                </a:effectLst>
                <a:latin typeface="Comic Sans MS" pitchFamily="66" charset="0"/>
              </a:rPr>
              <a:t>th</a:t>
            </a:r>
            <a:r>
              <a:rPr lang="en-US" dirty="0" smtClean="0">
                <a:solidFill>
                  <a:srgbClr val="FFC000"/>
                </a:solidFill>
                <a:effectLst>
                  <a:outerShdw blurRad="38100" dist="38100" dir="2700000" algn="tl">
                    <a:srgbClr val="000000">
                      <a:alpha val="43137"/>
                    </a:srgbClr>
                  </a:outerShdw>
                </a:effectLst>
                <a:latin typeface="Comic Sans MS" pitchFamily="66" charset="0"/>
              </a:rPr>
              <a:t> St.  It is bounded on the east by Nighthawk Rd. and on the north by Old 36 Highway. The 480 acre farm is an L-shaped piece formed by three quarter sections out of a square mile.</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CC2010.jpg"/>
          <p:cNvPicPr>
            <a:picLocks noChangeAspect="1"/>
          </p:cNvPicPr>
          <p:nvPr/>
        </p:nvPicPr>
        <p:blipFill>
          <a:blip r:embed="rId2" cstate="print"/>
          <a:srcRect t="1557" b="2941"/>
          <a:stretch>
            <a:fillRect/>
          </a:stretch>
        </p:blipFill>
        <p:spPr>
          <a:xfrm>
            <a:off x="1981200" y="762000"/>
            <a:ext cx="51816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667000" y="381000"/>
            <a:ext cx="3886200" cy="369332"/>
          </a:xfrm>
          <a:prstGeom prst="rect">
            <a:avLst/>
          </a:prstGeom>
          <a:noFill/>
        </p:spPr>
        <p:txBody>
          <a:bodyPr wrap="square" rtlCol="0">
            <a:spAutoFit/>
          </a:bodyPr>
          <a:lstStyle/>
          <a:p>
            <a:pPr algn="ctr"/>
            <a:r>
              <a:rPr lang="en-US" dirty="0" smtClean="0">
                <a:solidFill>
                  <a:srgbClr val="FFC000"/>
                </a:solidFill>
                <a:effectLst>
                  <a:outerShdw blurRad="38100" dist="38100" dir="2700000" algn="tl">
                    <a:srgbClr val="000000">
                      <a:alpha val="43137"/>
                    </a:srgbClr>
                  </a:outerShdw>
                </a:effectLst>
                <a:latin typeface="Comic Sans MS" pitchFamily="66" charset="0"/>
              </a:rPr>
              <a:t>240</a:t>
            </a:r>
            <a:r>
              <a:rPr lang="en-US" baseline="30000" dirty="0" smtClean="0">
                <a:solidFill>
                  <a:srgbClr val="FFC000"/>
                </a:solidFill>
                <a:effectLst>
                  <a:outerShdw blurRad="38100" dist="38100" dir="2700000" algn="tl">
                    <a:srgbClr val="000000">
                      <a:alpha val="43137"/>
                    </a:srgbClr>
                  </a:outerShdw>
                </a:effectLst>
                <a:latin typeface="Comic Sans MS" pitchFamily="66" charset="0"/>
              </a:rPr>
              <a:t>TH</a:t>
            </a:r>
            <a:r>
              <a:rPr lang="en-US" dirty="0" smtClean="0">
                <a:solidFill>
                  <a:srgbClr val="FFC000"/>
                </a:solidFill>
                <a:effectLst>
                  <a:outerShdw blurRad="38100" dist="38100" dir="2700000" algn="tl">
                    <a:srgbClr val="000000">
                      <a:alpha val="43137"/>
                    </a:srgbClr>
                  </a:outerShdw>
                </a:effectLst>
                <a:latin typeface="Comic Sans MS" pitchFamily="66" charset="0"/>
              </a:rPr>
              <a:t> St. (Old 36 Highway)</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
        <p:nvSpPr>
          <p:cNvPr id="4" name="TextBox 3"/>
          <p:cNvSpPr txBox="1"/>
          <p:nvPr/>
        </p:nvSpPr>
        <p:spPr>
          <a:xfrm>
            <a:off x="2590800" y="6019800"/>
            <a:ext cx="3962400" cy="381000"/>
          </a:xfrm>
          <a:prstGeom prst="rect">
            <a:avLst/>
          </a:prstGeom>
          <a:noFill/>
        </p:spPr>
        <p:txBody>
          <a:bodyPr wrap="square" rtlCol="0">
            <a:spAutoFit/>
          </a:bodyPr>
          <a:lstStyle/>
          <a:p>
            <a:pPr algn="ctr"/>
            <a:r>
              <a:rPr lang="en-US" dirty="0" smtClean="0">
                <a:solidFill>
                  <a:srgbClr val="FFC000"/>
                </a:solidFill>
                <a:effectLst>
                  <a:outerShdw blurRad="38100" dist="38100" dir="2700000" algn="tl">
                    <a:srgbClr val="000000">
                      <a:alpha val="43137"/>
                    </a:srgbClr>
                  </a:outerShdw>
                </a:effectLst>
                <a:latin typeface="Comic Sans MS" pitchFamily="66" charset="0"/>
              </a:rPr>
              <a:t>U.S. 36 Highway</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7162800" y="2971800"/>
            <a:ext cx="1676400" cy="646331"/>
          </a:xfrm>
          <a:prstGeom prst="rect">
            <a:avLst/>
          </a:prstGeom>
          <a:noFill/>
        </p:spPr>
        <p:txBody>
          <a:bodyPr wrap="square" rtlCol="0">
            <a:spAutoFit/>
          </a:bodyPr>
          <a:lstStyle/>
          <a:p>
            <a:pPr algn="ctr"/>
            <a:r>
              <a:rPr lang="en-US" dirty="0" err="1" smtClean="0">
                <a:solidFill>
                  <a:srgbClr val="FFC000"/>
                </a:solidFill>
                <a:effectLst>
                  <a:outerShdw blurRad="38100" dist="38100" dir="2700000" algn="tl">
                    <a:srgbClr val="000000">
                      <a:alpha val="43137"/>
                    </a:srgbClr>
                  </a:outerShdw>
                </a:effectLst>
                <a:latin typeface="Comic Sans MS" pitchFamily="66" charset="0"/>
              </a:rPr>
              <a:t>Nighthwk</a:t>
            </a:r>
            <a:endParaRPr lang="en-US" dirty="0" smtClean="0">
              <a:solidFill>
                <a:srgbClr val="FFC000"/>
              </a:solidFill>
              <a:effectLst>
                <a:outerShdw blurRad="38100" dist="38100" dir="2700000" algn="tl">
                  <a:srgbClr val="000000">
                    <a:alpha val="43137"/>
                  </a:srgbClr>
                </a:outerShdw>
              </a:effectLst>
              <a:latin typeface="Comic Sans MS" pitchFamily="66" charset="0"/>
            </a:endParaRPr>
          </a:p>
          <a:p>
            <a:pPr algn="ctr"/>
            <a:r>
              <a:rPr lang="en-US" dirty="0" smtClean="0">
                <a:solidFill>
                  <a:srgbClr val="FFC000"/>
                </a:solidFill>
                <a:effectLst>
                  <a:outerShdw blurRad="38100" dist="38100" dir="2700000" algn="tl">
                    <a:srgbClr val="000000">
                      <a:alpha val="43137"/>
                    </a:srgbClr>
                  </a:outerShdw>
                </a:effectLst>
                <a:latin typeface="Comic Sans MS" pitchFamily="66" charset="0"/>
              </a:rPr>
              <a:t>Road</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
        <p:nvSpPr>
          <p:cNvPr id="6" name="TextBox 5"/>
          <p:cNvSpPr txBox="1"/>
          <p:nvPr/>
        </p:nvSpPr>
        <p:spPr>
          <a:xfrm>
            <a:off x="228600" y="3048000"/>
            <a:ext cx="1752600" cy="646331"/>
          </a:xfrm>
          <a:prstGeom prst="rect">
            <a:avLst/>
          </a:prstGeom>
          <a:noFill/>
        </p:spPr>
        <p:txBody>
          <a:bodyPr wrap="square" rtlCol="0">
            <a:spAutoFit/>
          </a:bodyPr>
          <a:lstStyle/>
          <a:p>
            <a:pPr algn="ctr"/>
            <a:r>
              <a:rPr lang="en-US" dirty="0" smtClean="0">
                <a:solidFill>
                  <a:srgbClr val="FFC000"/>
                </a:solidFill>
                <a:effectLst>
                  <a:outerShdw blurRad="38100" dist="38100" dir="2700000" algn="tl">
                    <a:srgbClr val="000000">
                      <a:alpha val="43137"/>
                    </a:srgbClr>
                  </a:outerShdw>
                </a:effectLst>
                <a:latin typeface="Comic Sans MS" pitchFamily="66" charset="0"/>
              </a:rPr>
              <a:t>Mulberry</a:t>
            </a:r>
          </a:p>
          <a:p>
            <a:pPr algn="ctr"/>
            <a:r>
              <a:rPr lang="en-US" dirty="0" smtClean="0">
                <a:solidFill>
                  <a:srgbClr val="FFC000"/>
                </a:solidFill>
                <a:effectLst>
                  <a:outerShdw blurRad="38100" dist="38100" dir="2700000" algn="tl">
                    <a:srgbClr val="000000">
                      <a:alpha val="43137"/>
                    </a:srgbClr>
                  </a:outerShdw>
                </a:effectLst>
                <a:latin typeface="Comic Sans MS" pitchFamily="66" charset="0"/>
              </a:rPr>
              <a:t>Road</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
        <p:nvSpPr>
          <p:cNvPr id="7" name="TextBox 6"/>
          <p:cNvSpPr txBox="1"/>
          <p:nvPr/>
        </p:nvSpPr>
        <p:spPr>
          <a:xfrm>
            <a:off x="3957637" y="5307050"/>
            <a:ext cx="1228725" cy="369332"/>
          </a:xfrm>
          <a:prstGeom prst="rect">
            <a:avLst/>
          </a:prstGeom>
          <a:noFill/>
        </p:spPr>
        <p:txBody>
          <a:bodyPr wrap="square" rtlCol="0">
            <a:spAutoFit/>
          </a:bodyPr>
          <a:lstStyle/>
          <a:p>
            <a:r>
              <a:rPr lang="en-US" dirty="0" smtClean="0">
                <a:solidFill>
                  <a:srgbClr val="FFC000"/>
                </a:solidFill>
                <a:effectLst>
                  <a:outerShdw blurRad="38100" dist="38100" dir="2700000" algn="tl">
                    <a:srgbClr val="000000">
                      <a:alpha val="43137"/>
                    </a:srgbClr>
                  </a:outerShdw>
                </a:effectLst>
                <a:latin typeface="Comic Sans MS" pitchFamily="66" charset="0"/>
              </a:rPr>
              <a:t>230</a:t>
            </a:r>
            <a:r>
              <a:rPr lang="en-US" baseline="30000" dirty="0" smtClean="0">
                <a:solidFill>
                  <a:srgbClr val="FFC000"/>
                </a:solidFill>
                <a:effectLst>
                  <a:outerShdw blurRad="38100" dist="38100" dir="2700000" algn="tl">
                    <a:srgbClr val="000000">
                      <a:alpha val="43137"/>
                    </a:srgbClr>
                  </a:outerShdw>
                </a:effectLst>
                <a:latin typeface="Comic Sans MS" pitchFamily="66" charset="0"/>
              </a:rPr>
              <a:t>th</a:t>
            </a:r>
            <a:r>
              <a:rPr lang="en-US" dirty="0" smtClean="0">
                <a:solidFill>
                  <a:srgbClr val="FFC000"/>
                </a:solidFill>
                <a:effectLst>
                  <a:outerShdw blurRad="38100" dist="38100" dir="2700000" algn="tl">
                    <a:srgbClr val="000000">
                      <a:alpha val="43137"/>
                    </a:srgbClr>
                  </a:outerShdw>
                </a:effectLst>
                <a:latin typeface="Comic Sans MS" pitchFamily="66" charset="0"/>
              </a:rPr>
              <a:t> St.</a:t>
            </a:r>
            <a:endParaRPr lang="en-US" dirty="0">
              <a:solidFill>
                <a:srgbClr val="FFC000"/>
              </a:solidFill>
              <a:effectLst>
                <a:outerShdw blurRad="38100" dist="38100" dir="2700000" algn="tl">
                  <a:srgbClr val="000000">
                    <a:alpha val="43137"/>
                  </a:srgbClr>
                </a:outerShdw>
              </a:effectLst>
              <a:latin typeface="Comic Sans MS" pitchFamily="66" charset="0"/>
            </a:endParaRPr>
          </a:p>
        </p:txBody>
      </p:sp>
      <p:cxnSp>
        <p:nvCxnSpPr>
          <p:cNvPr id="18" name="Straight Connector 17"/>
          <p:cNvCxnSpPr/>
          <p:nvPr/>
        </p:nvCxnSpPr>
        <p:spPr>
          <a:xfrm flipV="1">
            <a:off x="2171700" y="5715000"/>
            <a:ext cx="3619500" cy="893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5791200" y="5562600"/>
            <a:ext cx="1219200" cy="15240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7010400" y="5486400"/>
            <a:ext cx="76200" cy="7620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2133600" y="3276600"/>
            <a:ext cx="38100" cy="244733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a:off x="2133600" y="3276600"/>
            <a:ext cx="2514600" cy="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V="1">
            <a:off x="4648200" y="838200"/>
            <a:ext cx="0" cy="243840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a:off x="4648200" y="838200"/>
            <a:ext cx="2362200" cy="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7010400" y="838200"/>
            <a:ext cx="76200" cy="4648200"/>
          </a:xfrm>
          <a:prstGeom prst="line">
            <a:avLst/>
          </a:prstGeom>
          <a:ln w="38100">
            <a:solidFill>
              <a:srgbClr val="FFC000"/>
            </a:solidFill>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3095625" y="3505200"/>
            <a:ext cx="3352800" cy="1077218"/>
          </a:xfrm>
          <a:prstGeom prst="rect">
            <a:avLst/>
          </a:prstGeom>
          <a:noFill/>
        </p:spPr>
        <p:txBody>
          <a:bodyPr wrap="square" rtlCol="0">
            <a:spAutoFit/>
          </a:bodyPr>
          <a:lstStyle/>
          <a:p>
            <a:pPr algn="ctr"/>
            <a:r>
              <a:rPr lang="en-US" sz="3200" b="1" dirty="0" smtClean="0">
                <a:solidFill>
                  <a:srgbClr val="FFC000"/>
                </a:solidFill>
                <a:effectLst>
                  <a:outerShdw blurRad="38100" dist="38100" dir="2700000" algn="tl">
                    <a:srgbClr val="000000">
                      <a:alpha val="43137"/>
                    </a:srgbClr>
                  </a:outerShdw>
                </a:effectLst>
                <a:latin typeface="Comic Sans MS" pitchFamily="66" charset="0"/>
              </a:rPr>
              <a:t>KLINEFELTER</a:t>
            </a:r>
          </a:p>
          <a:p>
            <a:pPr algn="ctr"/>
            <a:r>
              <a:rPr lang="en-US" sz="3200" b="1" dirty="0" smtClean="0">
                <a:solidFill>
                  <a:srgbClr val="FFC000"/>
                </a:solidFill>
                <a:effectLst>
                  <a:outerShdw blurRad="38100" dist="38100" dir="2700000" algn="tl">
                    <a:srgbClr val="000000">
                      <a:alpha val="43137"/>
                    </a:srgbClr>
                  </a:outerShdw>
                </a:effectLst>
                <a:latin typeface="Comic Sans MS" pitchFamily="66" charset="0"/>
              </a:rPr>
              <a:t>FARM</a:t>
            </a:r>
            <a:endParaRPr lang="en-US" sz="3200"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29450"/>
          </a:xfrm>
          <a:prstGeom prst="rect">
            <a:avLst/>
          </a:prstGeom>
        </p:spPr>
      </p:pic>
      <p:sp>
        <p:nvSpPr>
          <p:cNvPr id="2" name="Title 1"/>
          <p:cNvSpPr>
            <a:spLocks noGrp="1"/>
          </p:cNvSpPr>
          <p:nvPr>
            <p:ph type="ctrTitle"/>
          </p:nvPr>
        </p:nvSpPr>
        <p:spPr>
          <a:xfrm>
            <a:off x="0" y="1"/>
            <a:ext cx="9144000" cy="1219200"/>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THE KLINEFELTER FARM IS: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Subtitle 2"/>
          <p:cNvSpPr>
            <a:spLocks noGrp="1"/>
          </p:cNvSpPr>
          <p:nvPr>
            <p:ph type="subTitle" idx="1"/>
          </p:nvPr>
        </p:nvSpPr>
        <p:spPr>
          <a:xfrm>
            <a:off x="457200" y="1066800"/>
            <a:ext cx="8229600" cy="5410200"/>
          </a:xfrm>
        </p:spPr>
        <p:txBody>
          <a:bodyPr>
            <a:normAutofit fontScale="92500" lnSpcReduction="20000"/>
          </a:bodyPr>
          <a:lstStyle/>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living community of which we are all members;</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member of our extended community of small rural communities and the community college concept;</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living classroom;</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an experimental research facility;</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source of income to promote education;</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place to continually seek and find truth about the soil, the plants, and the animals that make up our larger ecosystem;</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place to build a sense of community and culture with our students, our staff, our guests, and the residents of our service area;</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 place of rest, relaxation, reflection, and renewal;</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an experience for introducing others to our natural environment;</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and the soil where seeds of experience grow into future wisdom</a:t>
            </a:r>
            <a:endParaRPr lang="en-US" sz="2400"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2837.JPG"/>
          <p:cNvPicPr>
            <a:picLocks noChangeAspect="1"/>
          </p:cNvPicPr>
          <p:nvPr/>
        </p:nvPicPr>
        <p:blipFill>
          <a:blip r:embed="rId3" cstate="print"/>
          <a:srcRect l="6642" r="4801"/>
          <a:stretch>
            <a:fillRect/>
          </a:stretch>
        </p:blipFill>
        <p:spPr>
          <a:xfrm>
            <a:off x="0" y="1"/>
            <a:ext cx="9144000" cy="6858000"/>
          </a:xfrm>
          <a:prstGeom prst="rect">
            <a:avLst/>
          </a:prstGeom>
        </p:spPr>
      </p:pic>
      <p:sp>
        <p:nvSpPr>
          <p:cNvPr id="2" name="Title 1"/>
          <p:cNvSpPr>
            <a:spLocks noGrp="1"/>
          </p:cNvSpPr>
          <p:nvPr>
            <p:ph type="ctrTitle"/>
          </p:nvPr>
        </p:nvSpPr>
        <p:spPr>
          <a:xfrm>
            <a:off x="685800" y="1600200"/>
            <a:ext cx="7772400" cy="1470025"/>
          </a:xfrm>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IT IS OUR RESPONSIBILITY TO:</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Subtitle 2"/>
          <p:cNvSpPr>
            <a:spLocks noGrp="1"/>
          </p:cNvSpPr>
          <p:nvPr>
            <p:ph type="subTitle" idx="1"/>
          </p:nvPr>
        </p:nvSpPr>
        <p:spPr>
          <a:xfrm>
            <a:off x="609600" y="3124200"/>
            <a:ext cx="7924800" cy="3581400"/>
          </a:xfrm>
        </p:spPr>
        <p:txBody>
          <a:bodyPr>
            <a:normAutofit lnSpcReduction="10000"/>
          </a:bodyPr>
          <a:lstStyle/>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honor the heritage of the Klinefelter family and the tradition of the family farm in rural America;</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be good stewards of the land and to provide the opportunities for future sustainability; </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elevate the search for knowledge above the quest for monetary gain;</a:t>
            </a:r>
          </a:p>
          <a:p>
            <a:pPr marL="457200" indent="-457200" algn="l">
              <a:buAutoNum type="arabicPeriod"/>
            </a:pPr>
            <a:r>
              <a:rPr lang="en-US" sz="2400" b="1" dirty="0" smtClean="0">
                <a:solidFill>
                  <a:srgbClr val="FFC000"/>
                </a:solidFill>
                <a:effectLst>
                  <a:outerShdw blurRad="38100" dist="38100" dir="2700000" algn="tl">
                    <a:srgbClr val="000000">
                      <a:alpha val="43137"/>
                    </a:srgbClr>
                  </a:outerShdw>
                </a:effectLst>
                <a:latin typeface="Comic Sans MS" pitchFamily="66" charset="0"/>
              </a:rPr>
              <a:t>glean wisdom from the past to ensure the greatest quality of life for the future.</a:t>
            </a:r>
            <a:endParaRPr lang="en-US" sz="2400" b="1"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_0039.JPG"/>
          <p:cNvPicPr>
            <a:picLocks noChangeAspect="1"/>
          </p:cNvPicPr>
          <p:nvPr/>
        </p:nvPicPr>
        <p:blipFill>
          <a:blip r:embed="rId2" cstate="print"/>
          <a:stretch>
            <a:fillRect/>
          </a:stretch>
        </p:blipFill>
        <p:spPr>
          <a:xfrm>
            <a:off x="0" y="0"/>
            <a:ext cx="9144000" cy="6835253"/>
          </a:xfrm>
          <a:prstGeom prst="rect">
            <a:avLst/>
          </a:prstGeom>
        </p:spPr>
      </p:pic>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CURRENT FARM PROJECTS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sz="half" idx="1"/>
          </p:nvPr>
        </p:nvSpPr>
        <p:spPr>
          <a:xfrm>
            <a:off x="381000" y="1600200"/>
            <a:ext cx="4191000" cy="5029200"/>
          </a:xfrm>
        </p:spPr>
        <p:txBody>
          <a:bodyPr>
            <a:normAutofit lnSpcReduction="10000"/>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Ropes course</a:t>
            </a:r>
          </a:p>
          <a:p>
            <a:r>
              <a:rPr lang="en-US" b="1" dirty="0" smtClean="0">
                <a:solidFill>
                  <a:srgbClr val="FFC000"/>
                </a:solidFill>
                <a:effectLst>
                  <a:outerShdw blurRad="38100" dist="38100" dir="2700000" algn="tl">
                    <a:srgbClr val="000000">
                      <a:alpha val="43137"/>
                    </a:srgbClr>
                  </a:outerShdw>
                </a:effectLst>
                <a:latin typeface="Comic Sans MS" pitchFamily="66" charset="0"/>
              </a:rPr>
              <a:t>Trail system</a:t>
            </a:r>
          </a:p>
          <a:p>
            <a:r>
              <a:rPr lang="en-US" b="1" dirty="0" smtClean="0">
                <a:solidFill>
                  <a:srgbClr val="FFC000"/>
                </a:solidFill>
                <a:effectLst>
                  <a:outerShdw blurRad="38100" dist="38100" dir="2700000" algn="tl">
                    <a:srgbClr val="000000">
                      <a:alpha val="43137"/>
                    </a:srgbClr>
                  </a:outerShdw>
                </a:effectLst>
                <a:latin typeface="Comic Sans MS" pitchFamily="66" charset="0"/>
              </a:rPr>
              <a:t>Campgrounds</a:t>
            </a:r>
          </a:p>
          <a:p>
            <a:r>
              <a:rPr lang="en-US" b="1" dirty="0" smtClean="0">
                <a:solidFill>
                  <a:srgbClr val="FFC000"/>
                </a:solidFill>
                <a:effectLst>
                  <a:outerShdw blurRad="38100" dist="38100" dir="2700000" algn="tl">
                    <a:srgbClr val="000000">
                      <a:alpha val="43137"/>
                    </a:srgbClr>
                  </a:outerShdw>
                </a:effectLst>
                <a:latin typeface="Comic Sans MS" pitchFamily="66" charset="0"/>
              </a:rPr>
              <a:t>Research plots</a:t>
            </a:r>
          </a:p>
          <a:p>
            <a:pPr lvl="1"/>
            <a:r>
              <a:rPr lang="en-US" b="1" dirty="0" smtClean="0">
                <a:solidFill>
                  <a:srgbClr val="FFC000"/>
                </a:solidFill>
                <a:effectLst>
                  <a:outerShdw blurRad="38100" dist="38100" dir="2700000" algn="tl">
                    <a:srgbClr val="000000">
                      <a:alpha val="43137"/>
                    </a:srgbClr>
                  </a:outerShdw>
                </a:effectLst>
                <a:latin typeface="Comic Sans MS" pitchFamily="66" charset="0"/>
              </a:rPr>
              <a:t>KSU</a:t>
            </a:r>
          </a:p>
          <a:p>
            <a:pPr lvl="1"/>
            <a:r>
              <a:rPr lang="en-US" b="1" dirty="0" smtClean="0">
                <a:solidFill>
                  <a:srgbClr val="FFC000"/>
                </a:solidFill>
                <a:effectLst>
                  <a:outerShdw blurRad="38100" dist="38100" dir="2700000" algn="tl">
                    <a:srgbClr val="000000">
                      <a:alpha val="43137"/>
                    </a:srgbClr>
                  </a:outerShdw>
                </a:effectLst>
                <a:latin typeface="Comic Sans MS" pitchFamily="66" charset="0"/>
              </a:rPr>
              <a:t>Land Institute	</a:t>
            </a:r>
          </a:p>
          <a:p>
            <a:r>
              <a:rPr lang="en-US" b="1" dirty="0" smtClean="0">
                <a:solidFill>
                  <a:srgbClr val="FFC000"/>
                </a:solidFill>
                <a:effectLst>
                  <a:outerShdw blurRad="38100" dist="38100" dir="2700000" algn="tl">
                    <a:srgbClr val="000000">
                      <a:alpha val="43137"/>
                    </a:srgbClr>
                  </a:outerShdw>
                </a:effectLst>
                <a:latin typeface="Comic Sans MS" pitchFamily="66" charset="0"/>
              </a:rPr>
              <a:t>Native American</a:t>
            </a:r>
          </a:p>
          <a:p>
            <a:pPr lvl="1"/>
            <a:r>
              <a:rPr lang="en-US" b="1" dirty="0" smtClean="0">
                <a:solidFill>
                  <a:srgbClr val="FFC000"/>
                </a:solidFill>
                <a:effectLst>
                  <a:outerShdw blurRad="38100" dist="38100" dir="2700000" algn="tl">
                    <a:srgbClr val="000000">
                      <a:alpha val="43137"/>
                    </a:srgbClr>
                  </a:outerShdw>
                </a:effectLst>
                <a:latin typeface="Comic Sans MS" pitchFamily="66" charset="0"/>
              </a:rPr>
              <a:t> heirloom seeds</a:t>
            </a:r>
          </a:p>
          <a:p>
            <a:r>
              <a:rPr lang="en-US" b="1" dirty="0" smtClean="0">
                <a:solidFill>
                  <a:srgbClr val="FFC000"/>
                </a:solidFill>
                <a:effectLst>
                  <a:outerShdw blurRad="38100" dist="38100" dir="2700000" algn="tl">
                    <a:srgbClr val="000000">
                      <a:alpha val="43137"/>
                    </a:srgbClr>
                  </a:outerShdw>
                </a:effectLst>
                <a:latin typeface="Comic Sans MS" pitchFamily="66" charset="0"/>
              </a:rPr>
              <a:t>Chuck wagon</a:t>
            </a:r>
          </a:p>
          <a:p>
            <a:r>
              <a:rPr lang="en-US" b="1" dirty="0" smtClean="0">
                <a:solidFill>
                  <a:srgbClr val="FFC000"/>
                </a:solidFill>
                <a:effectLst>
                  <a:outerShdw blurRad="38100" dist="38100" dir="2700000" algn="tl">
                    <a:srgbClr val="000000">
                      <a:alpha val="43137"/>
                    </a:srgbClr>
                  </a:outerShdw>
                </a:effectLst>
                <a:latin typeface="Comic Sans MS" pitchFamily="66" charset="0"/>
              </a:rPr>
              <a:t>Conference center</a:t>
            </a:r>
          </a:p>
          <a:p>
            <a:r>
              <a:rPr lang="en-US" b="1" dirty="0" smtClean="0">
                <a:solidFill>
                  <a:srgbClr val="FFC000"/>
                </a:solidFill>
                <a:effectLst>
                  <a:outerShdw blurRad="38100" dist="38100" dir="2700000" algn="tl">
                    <a:srgbClr val="000000">
                      <a:alpha val="43137"/>
                    </a:srgbClr>
                  </a:outerShdw>
                </a:effectLst>
                <a:latin typeface="Comic Sans MS" pitchFamily="66" charset="0"/>
              </a:rPr>
              <a:t>Farm cleanup</a:t>
            </a:r>
          </a:p>
          <a:p>
            <a:endParaRPr lang="en-US" dirty="0">
              <a:solidFill>
                <a:srgbClr val="FFC000"/>
              </a:solidFill>
              <a:latin typeface="Comic Sans MS" pitchFamily="66" charset="0"/>
            </a:endParaRPr>
          </a:p>
        </p:txBody>
      </p:sp>
      <p:sp>
        <p:nvSpPr>
          <p:cNvPr id="4" name="Content Placeholder 3"/>
          <p:cNvSpPr>
            <a:spLocks noGrp="1"/>
          </p:cNvSpPr>
          <p:nvPr>
            <p:ph sz="half" idx="2"/>
          </p:nvPr>
        </p:nvSpPr>
        <p:spPr>
          <a:xfrm>
            <a:off x="4648200" y="1600200"/>
            <a:ext cx="4495800" cy="5029200"/>
          </a:xfrm>
        </p:spPr>
        <p:txBody>
          <a:bodyPr>
            <a:normAutofit lnSpcReduction="10000"/>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Farm office/shop</a:t>
            </a:r>
          </a:p>
          <a:p>
            <a:r>
              <a:rPr lang="en-US" b="1" dirty="0" smtClean="0">
                <a:solidFill>
                  <a:srgbClr val="FFC000"/>
                </a:solidFill>
                <a:effectLst>
                  <a:outerShdw blurRad="38100" dist="38100" dir="2700000" algn="tl">
                    <a:srgbClr val="000000">
                      <a:alpha val="43137"/>
                    </a:srgbClr>
                  </a:outerShdw>
                </a:effectLst>
                <a:latin typeface="Comic Sans MS" pitchFamily="66" charset="0"/>
              </a:rPr>
              <a:t>Quail habitat</a:t>
            </a:r>
          </a:p>
          <a:p>
            <a:r>
              <a:rPr lang="en-US" b="1" dirty="0" smtClean="0">
                <a:solidFill>
                  <a:srgbClr val="FFC000"/>
                </a:solidFill>
                <a:effectLst>
                  <a:outerShdw blurRad="38100" dist="38100" dir="2700000" algn="tl">
                    <a:srgbClr val="000000">
                      <a:alpha val="43137"/>
                    </a:srgbClr>
                  </a:outerShdw>
                </a:effectLst>
                <a:latin typeface="Comic Sans MS" pitchFamily="66" charset="0"/>
              </a:rPr>
              <a:t>Beekeeping</a:t>
            </a:r>
          </a:p>
          <a:p>
            <a:r>
              <a:rPr lang="en-US" b="1" dirty="0" smtClean="0">
                <a:solidFill>
                  <a:srgbClr val="FFC000"/>
                </a:solidFill>
                <a:effectLst>
                  <a:outerShdw blurRad="38100" dist="38100" dir="2700000" algn="tl">
                    <a:srgbClr val="000000">
                      <a:alpha val="43137"/>
                    </a:srgbClr>
                  </a:outerShdw>
                </a:effectLst>
                <a:latin typeface="Comic Sans MS" pitchFamily="66" charset="0"/>
              </a:rPr>
              <a:t>Brown Co. Healthy Food Coalition plots</a:t>
            </a:r>
          </a:p>
          <a:p>
            <a:r>
              <a:rPr lang="en-US" b="1" dirty="0" smtClean="0">
                <a:solidFill>
                  <a:srgbClr val="FFC000"/>
                </a:solidFill>
                <a:effectLst>
                  <a:outerShdw blurRad="38100" dist="38100" dir="2700000" algn="tl">
                    <a:srgbClr val="000000">
                      <a:alpha val="43137"/>
                    </a:srgbClr>
                  </a:outerShdw>
                </a:effectLst>
                <a:latin typeface="Comic Sans MS" pitchFamily="66" charset="0"/>
              </a:rPr>
              <a:t>Class projects/field trips</a:t>
            </a:r>
          </a:p>
          <a:p>
            <a:r>
              <a:rPr lang="en-US" b="1" dirty="0" smtClean="0">
                <a:solidFill>
                  <a:srgbClr val="FFC000"/>
                </a:solidFill>
                <a:effectLst>
                  <a:outerShdw blurRad="38100" dist="38100" dir="2700000" algn="tl">
                    <a:srgbClr val="000000">
                      <a:alpha val="43137"/>
                    </a:srgbClr>
                  </a:outerShdw>
                </a:effectLst>
                <a:latin typeface="Comic Sans MS" pitchFamily="66" charset="0"/>
              </a:rPr>
              <a:t>Klinefelter family research</a:t>
            </a:r>
          </a:p>
          <a:p>
            <a:r>
              <a:rPr lang="en-US" b="1" dirty="0" smtClean="0">
                <a:solidFill>
                  <a:srgbClr val="FFC000"/>
                </a:solidFill>
                <a:effectLst>
                  <a:outerShdw blurRad="38100" dist="38100" dir="2700000" algn="tl">
                    <a:srgbClr val="000000">
                      <a:alpha val="43137"/>
                    </a:srgbClr>
                  </a:outerShdw>
                </a:effectLst>
                <a:latin typeface="Comic Sans MS" pitchFamily="66" charset="0"/>
              </a:rPr>
              <a:t>Hay production</a:t>
            </a:r>
          </a:p>
          <a:p>
            <a:r>
              <a:rPr lang="en-US" b="1" dirty="0" smtClean="0">
                <a:solidFill>
                  <a:srgbClr val="FFC000"/>
                </a:solidFill>
                <a:effectLst>
                  <a:outerShdw blurRad="38100" dist="38100" dir="2700000" algn="tl">
                    <a:srgbClr val="000000">
                      <a:alpha val="43137"/>
                    </a:srgbClr>
                  </a:outerShdw>
                </a:effectLst>
                <a:latin typeface="Comic Sans MS" pitchFamily="66" charset="0"/>
              </a:rPr>
              <a:t>Vineyard/Orchard</a:t>
            </a:r>
            <a:endParaRPr lang="en-US" b="1" dirty="0" smtClean="0">
              <a:solidFill>
                <a:srgbClr val="FFC000"/>
              </a:solidFill>
              <a:effectLst>
                <a:outerShdw blurRad="38100" dist="38100" dir="2700000" algn="tl">
                  <a:srgbClr val="000000">
                    <a:alpha val="43137"/>
                  </a:srgbClr>
                </a:outerShdw>
              </a:effectLst>
            </a:endParaRPr>
          </a:p>
          <a:p>
            <a:endParaRPr lang="en-US" dirty="0">
              <a:solidFill>
                <a:srgbClr val="FFC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696.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Comic Sans MS" pitchFamily="66" charset="0"/>
              </a:rPr>
              <a:t>FUTURE FARM PROJECTS</a:t>
            </a:r>
            <a:endParaRPr lang="en-US"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sz="half" idx="1"/>
          </p:nvPr>
        </p:nvSpPr>
        <p:spPr/>
        <p:txBody>
          <a:bodyPr>
            <a:normAutofit fontScale="92500" lnSpcReduction="20000"/>
          </a:bodyPr>
          <a:lstStyle/>
          <a:p>
            <a:r>
              <a:rPr lang="en-US" sz="3000" b="1" dirty="0" smtClean="0">
                <a:solidFill>
                  <a:srgbClr val="FFC000"/>
                </a:solidFill>
                <a:effectLst>
                  <a:outerShdw blurRad="38100" dist="38100" dir="2700000" algn="tl">
                    <a:srgbClr val="000000">
                      <a:alpha val="43137"/>
                    </a:srgbClr>
                  </a:outerShdw>
                </a:effectLst>
                <a:latin typeface="Comic Sans MS" pitchFamily="66" charset="0"/>
              </a:rPr>
              <a:t>Amphitheatre</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Pond improvement</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Filter Strips</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Native pollinator habitat</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Outdoor education lab and classroom</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Butterfly house</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Greenhouse</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Equipment acquisition</a:t>
            </a:r>
          </a:p>
          <a:p>
            <a:endParaRPr lang="en-US" dirty="0">
              <a:solidFill>
                <a:srgbClr val="FFFF00"/>
              </a:solidFill>
              <a:effectLst>
                <a:outerShdw blurRad="38100" dist="38100" dir="2700000" algn="tl">
                  <a:srgbClr val="000000">
                    <a:alpha val="43137"/>
                  </a:srgbClr>
                </a:outerShdw>
              </a:effectLst>
              <a:latin typeface="Comic Sans MS" pitchFamily="66" charset="0"/>
            </a:endParaRPr>
          </a:p>
        </p:txBody>
      </p:sp>
      <p:sp>
        <p:nvSpPr>
          <p:cNvPr id="4" name="Content Placeholder 3"/>
          <p:cNvSpPr>
            <a:spLocks noGrp="1"/>
          </p:cNvSpPr>
          <p:nvPr>
            <p:ph sz="half" idx="2"/>
          </p:nvPr>
        </p:nvSpPr>
        <p:spPr>
          <a:xfrm>
            <a:off x="4648200" y="1600200"/>
            <a:ext cx="4038600" cy="5257800"/>
          </a:xfrm>
        </p:spPr>
        <p:txBody>
          <a:bodyPr>
            <a:normAutofit fontScale="92500" lnSpcReduction="20000"/>
          </a:bodyPr>
          <a:lstStyle/>
          <a:p>
            <a:r>
              <a:rPr lang="en-US" sz="3000" b="1" dirty="0" smtClean="0">
                <a:solidFill>
                  <a:srgbClr val="FFC000"/>
                </a:solidFill>
                <a:effectLst>
                  <a:outerShdw blurRad="38100" dist="38100" dir="2700000" algn="tl">
                    <a:srgbClr val="000000">
                      <a:alpha val="43137"/>
                    </a:srgbClr>
                  </a:outerShdw>
                </a:effectLst>
                <a:latin typeface="Comic Sans MS" pitchFamily="66" charset="0"/>
              </a:rPr>
              <a:t>Blacksmith shop</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Granary and hay barn restoration</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Farmstead and pasture fencing</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Livestock</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Conservation work</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Picnic grounds</a:t>
            </a:r>
          </a:p>
          <a:p>
            <a:r>
              <a:rPr lang="en-US" sz="3000" b="1" dirty="0" smtClean="0">
                <a:solidFill>
                  <a:srgbClr val="FFC000"/>
                </a:solidFill>
                <a:effectLst>
                  <a:outerShdw blurRad="38100" dist="38100" dir="2700000" algn="tl">
                    <a:srgbClr val="000000">
                      <a:alpha val="43137"/>
                    </a:srgbClr>
                  </a:outerShdw>
                </a:effectLst>
                <a:latin typeface="Comic Sans MS" pitchFamily="66" charset="0"/>
              </a:rPr>
              <a:t>River Friendly Farm Environmental Assessment</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TotalTime>
  <Words>815</Words>
  <Application>Microsoft Office PowerPoint</Application>
  <PresentationFormat>On-screen Show (4:3)</PresentationFormat>
  <Paragraphs>138</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Welcome to HCC’s KLINEFELTER FARM</vt:lpstr>
      <vt:lpstr>THE KLINEFELTER FAMILY LEGACY</vt:lpstr>
      <vt:lpstr>Gloria Klinefelter Plamann</vt:lpstr>
      <vt:lpstr>Our Location</vt:lpstr>
      <vt:lpstr>PowerPoint Presentation</vt:lpstr>
      <vt:lpstr>THE KLINEFELTER FARM IS:</vt:lpstr>
      <vt:lpstr>IT IS OUR RESPONSIBILITY TO:</vt:lpstr>
      <vt:lpstr>CURRENT FARM PROJECTS</vt:lpstr>
      <vt:lpstr>FUTURE FARM PROJECTS</vt:lpstr>
      <vt:lpstr>SITE PLAN</vt:lpstr>
      <vt:lpstr>SITE PLAN</vt:lpstr>
      <vt:lpstr>SITE PLAN</vt:lpstr>
      <vt:lpstr>THE BARN  CONFERENCE CENTER</vt:lpstr>
      <vt:lpstr>BEFORE</vt:lpstr>
      <vt:lpstr>AFTER</vt:lpstr>
      <vt:lpstr>FLORA AND FAUNA</vt:lpstr>
      <vt:lpstr>HCC STUDENTS AT THE FARM</vt:lpstr>
      <vt:lpstr>FARM ACTIVITIES</vt:lpstr>
      <vt:lpstr>FARM ACTIVITIES</vt:lpstr>
      <vt:lpstr>FARM ACTIVITIES</vt:lpstr>
      <vt:lpstr>TRAILS</vt:lpstr>
      <vt:lpstr>Seasons</vt:lpstr>
      <vt:lpstr>ROPES COURSE</vt:lpstr>
      <vt:lpstr>RESEARCH PLOTS</vt:lpstr>
      <vt:lpstr>FARM STAFF</vt:lpstr>
      <vt:lpstr>FARM STAFF</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HCC’s KLINEFELTER FARM</dc:title>
  <dc:creator>Wendell</dc:creator>
  <cp:lastModifiedBy>Myra Koch</cp:lastModifiedBy>
  <cp:revision>144</cp:revision>
  <dcterms:created xsi:type="dcterms:W3CDTF">2013-02-04T22:32:53Z</dcterms:created>
  <dcterms:modified xsi:type="dcterms:W3CDTF">2014-08-04T16:04:30Z</dcterms:modified>
</cp:coreProperties>
</file>